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56" r:id="rId5"/>
    <p:sldId id="309" r:id="rId6"/>
    <p:sldId id="282" r:id="rId7"/>
    <p:sldId id="313" r:id="rId8"/>
    <p:sldId id="257" r:id="rId9"/>
    <p:sldId id="305" r:id="rId10"/>
    <p:sldId id="259" r:id="rId11"/>
    <p:sldId id="306" r:id="rId12"/>
    <p:sldId id="304" r:id="rId13"/>
    <p:sldId id="283" r:id="rId14"/>
    <p:sldId id="270" r:id="rId15"/>
    <p:sldId id="307" r:id="rId16"/>
    <p:sldId id="308" r:id="rId17"/>
    <p:sldId id="287" r:id="rId18"/>
    <p:sldId id="295" r:id="rId19"/>
    <p:sldId id="311" r:id="rId20"/>
    <p:sldId id="289" r:id="rId21"/>
    <p:sldId id="300" r:id="rId22"/>
    <p:sldId id="297" r:id="rId23"/>
    <p:sldId id="294" r:id="rId24"/>
    <p:sldId id="298" r:id="rId25"/>
    <p:sldId id="290" r:id="rId26"/>
    <p:sldId id="296" r:id="rId27"/>
    <p:sldId id="312" r:id="rId28"/>
    <p:sldId id="272" r:id="rId29"/>
    <p:sldId id="291" r:id="rId30"/>
    <p:sldId id="273" r:id="rId31"/>
    <p:sldId id="275" r:id="rId32"/>
    <p:sldId id="288" r:id="rId33"/>
    <p:sldId id="284" r:id="rId34"/>
    <p:sldId id="293" r:id="rId35"/>
    <p:sldId id="276" r:id="rId36"/>
    <p:sldId id="302" r:id="rId37"/>
    <p:sldId id="280" r:id="rId38"/>
    <p:sldId id="281" r:id="rId3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9933"/>
    <a:srgbClr val="5B5B5B"/>
    <a:srgbClr val="F7F7F7"/>
    <a:srgbClr val="FBE5D6"/>
    <a:srgbClr val="808080"/>
    <a:srgbClr val="594E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20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openxmlformats.org/officeDocument/2006/relationships/customXml" Target="../customXml/item4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48" Type="http://schemas.openxmlformats.org/officeDocument/2006/relationships/customXml" Target="../customXml/item5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érôme THIRION" userId="826281a0-37ae-4205-95fd-822541bead26" providerId="ADAL" clId="{EA30F9C6-2D28-4D50-9D52-2053C7DA193C}"/>
    <pc:docChg chg="custSel modSld">
      <pc:chgData name="Jérôme THIRION" userId="826281a0-37ae-4205-95fd-822541bead26" providerId="ADAL" clId="{EA30F9C6-2D28-4D50-9D52-2053C7DA193C}" dt="2025-08-29T14:04:54.211" v="42" actId="20577"/>
      <pc:docMkLst>
        <pc:docMk/>
      </pc:docMkLst>
      <pc:sldChg chg="modSp mod">
        <pc:chgData name="Jérôme THIRION" userId="826281a0-37ae-4205-95fd-822541bead26" providerId="ADAL" clId="{EA30F9C6-2D28-4D50-9D52-2053C7DA193C}" dt="2025-08-29T14:04:54.211" v="42" actId="20577"/>
        <pc:sldMkLst>
          <pc:docMk/>
          <pc:sldMk cId="2420862487" sldId="304"/>
        </pc:sldMkLst>
        <pc:spChg chg="mod">
          <ac:chgData name="Jérôme THIRION" userId="826281a0-37ae-4205-95fd-822541bead26" providerId="ADAL" clId="{EA30F9C6-2D28-4D50-9D52-2053C7DA193C}" dt="2025-08-29T14:04:54.211" v="42" actId="20577"/>
          <ac:spMkLst>
            <pc:docMk/>
            <pc:sldMk cId="2420862487" sldId="304"/>
            <ac:spMk id="3" creationId="{40FC5D90-43B6-B750-8EC8-E8F088E9A33C}"/>
          </ac:spMkLst>
        </pc:sp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4" Type="http://schemas.openxmlformats.org/officeDocument/2006/relationships/image" Target="../media/image41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4" Type="http://schemas.openxmlformats.org/officeDocument/2006/relationships/image" Target="../media/image4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0ACC70-C168-42A0-A872-653D2EE4E2E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430959-500D-4949-90E4-2AC0798AD956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000" b="1">
              <a:solidFill>
                <a:srgbClr val="FF9933"/>
              </a:solidFill>
            </a:rPr>
            <a:t>OBJECTIF</a:t>
          </a:r>
        </a:p>
        <a:p>
          <a:r>
            <a:rPr lang="fr-FR" sz="1800">
              <a:latin typeface="Leelawadee" panose="020B0502040204020203" pitchFamily="34" charset="-34"/>
              <a:cs typeface="Leelawadee" panose="020B0502040204020203" pitchFamily="34" charset="-34"/>
            </a:rPr>
            <a:t>se former à un métier </a:t>
          </a:r>
          <a:br>
            <a:rPr lang="fr-FR" sz="1800">
              <a:latin typeface="Leelawadee" panose="020B0502040204020203" pitchFamily="34" charset="-34"/>
              <a:cs typeface="Leelawadee" panose="020B0502040204020203" pitchFamily="34" charset="-34"/>
            </a:rPr>
          </a:br>
          <a:r>
            <a:rPr lang="fr-FR" sz="1800">
              <a:latin typeface="Leelawadee" panose="020B0502040204020203" pitchFamily="34" charset="-34"/>
              <a:cs typeface="Leelawadee" panose="020B0502040204020203" pitchFamily="34" charset="-34"/>
            </a:rPr>
            <a:t>et obtenir un diplôme</a:t>
          </a:r>
          <a:br>
            <a:rPr lang="fr-FR" sz="1800">
              <a:latin typeface="Leelawadee" panose="020B0502040204020203" pitchFamily="34" charset="-34"/>
              <a:cs typeface="Leelawadee" panose="020B0502040204020203" pitchFamily="34" charset="-34"/>
            </a:rPr>
          </a:br>
          <a:r>
            <a:rPr lang="fr-FR" sz="1800">
              <a:latin typeface="Leelawadee" panose="020B0502040204020203" pitchFamily="34" charset="-34"/>
              <a:cs typeface="Leelawadee" panose="020B0502040204020203" pitchFamily="34" charset="-34"/>
            </a:rPr>
            <a:t>(Titre RNCP)</a:t>
          </a:r>
          <a:endParaRPr lang="en-US" sz="1800"/>
        </a:p>
        <a:p>
          <a:endParaRPr lang="en-US" sz="2000"/>
        </a:p>
      </dgm:t>
    </dgm:pt>
    <dgm:pt modelId="{E76B0157-09FF-4BBC-93F6-57C245AA36E8}" type="parTrans" cxnId="{91A607DC-03CF-4912-A553-9F50A4CA0411}">
      <dgm:prSet/>
      <dgm:spPr/>
      <dgm:t>
        <a:bodyPr/>
        <a:lstStyle/>
        <a:p>
          <a:endParaRPr lang="en-US"/>
        </a:p>
      </dgm:t>
    </dgm:pt>
    <dgm:pt modelId="{76B1B9AC-68F9-4AAF-AEF8-01B1F6FFEB12}" type="sibTrans" cxnId="{91A607DC-03CF-4912-A553-9F50A4CA0411}">
      <dgm:prSet/>
      <dgm:spPr/>
      <dgm:t>
        <a:bodyPr/>
        <a:lstStyle/>
        <a:p>
          <a:endParaRPr lang="en-US"/>
        </a:p>
      </dgm:t>
    </dgm:pt>
    <dgm:pt modelId="{CAE1937B-1609-4004-B6EE-E814ED2FEDCD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fr-FR" sz="2000" b="1">
              <a:solidFill>
                <a:srgbClr val="FF9933"/>
              </a:solidFill>
            </a:rPr>
            <a:t>PEDAGOGIE</a:t>
          </a:r>
        </a:p>
        <a:p>
          <a:r>
            <a:rPr lang="fr-FR" sz="2000"/>
            <a:t>Alternance de périodes en entreprise et en centre de formation (3iS)</a:t>
          </a:r>
        </a:p>
        <a:p>
          <a:endParaRPr lang="en-US" sz="2000"/>
        </a:p>
      </dgm:t>
    </dgm:pt>
    <dgm:pt modelId="{C6E8F81F-6771-4A84-B1C5-34585B898F6F}" type="parTrans" cxnId="{1AB996BD-99BB-4BBB-B063-B5B84AE6DE13}">
      <dgm:prSet/>
      <dgm:spPr/>
      <dgm:t>
        <a:bodyPr/>
        <a:lstStyle/>
        <a:p>
          <a:endParaRPr lang="en-US"/>
        </a:p>
      </dgm:t>
    </dgm:pt>
    <dgm:pt modelId="{7FC0E691-FD69-456A-A5A1-1C199E9309C8}" type="sibTrans" cxnId="{1AB996BD-99BB-4BBB-B063-B5B84AE6DE13}">
      <dgm:prSet/>
      <dgm:spPr/>
      <dgm:t>
        <a:bodyPr/>
        <a:lstStyle/>
        <a:p>
          <a:endParaRPr lang="en-US"/>
        </a:p>
      </dgm:t>
    </dgm:pt>
    <dgm:pt modelId="{8E72EDCE-5330-4833-B3FE-0B3A21CA5619}">
      <dgm:prSet custT="1"/>
      <dgm:spPr>
        <a:ln>
          <a:solidFill>
            <a:schemeClr val="accent2"/>
          </a:solidFill>
        </a:ln>
      </dgm:spPr>
      <dgm:t>
        <a:bodyPr/>
        <a:lstStyle/>
        <a:p>
          <a:pPr algn="ctr"/>
          <a:r>
            <a:rPr lang="fr-FR" sz="2000" b="1">
              <a:solidFill>
                <a:srgbClr val="FF9933"/>
              </a:solidFill>
            </a:rPr>
            <a:t>CONTRACTUALISATION</a:t>
          </a:r>
        </a:p>
        <a:p>
          <a:pPr algn="l"/>
          <a:r>
            <a:rPr lang="fr-FR" sz="1700">
              <a:latin typeface="Leelawadee" panose="020B0502040204020203" pitchFamily="34" charset="-34"/>
              <a:cs typeface="Leelawadee" panose="020B0502040204020203" pitchFamily="34" charset="-34"/>
            </a:rPr>
            <a:t>  - un contrat de travail</a:t>
          </a:r>
        </a:p>
        <a:p>
          <a:pPr algn="l">
            <a:buFont typeface="Arial" panose="020B0604020202020204" pitchFamily="34" charset="0"/>
            <a:buChar char="•"/>
          </a:pPr>
          <a:r>
            <a:rPr lang="fr-FR" sz="1700">
              <a:latin typeface="Leelawadee" panose="020B0502040204020203" pitchFamily="34" charset="-34"/>
              <a:cs typeface="Leelawadee" panose="020B0502040204020203" pitchFamily="34" charset="-34"/>
            </a:rPr>
            <a:t>  - un statut de salarié </a:t>
          </a:r>
        </a:p>
        <a:p>
          <a:pPr algn="l">
            <a:buFont typeface="Arial" panose="020B0604020202020204" pitchFamily="34" charset="0"/>
            <a:buChar char="•"/>
          </a:pPr>
          <a:r>
            <a:rPr lang="fr-FR" sz="1700">
              <a:latin typeface="Leelawadee" panose="020B0502040204020203" pitchFamily="34" charset="-34"/>
              <a:cs typeface="Leelawadee" panose="020B0502040204020203" pitchFamily="34" charset="-34"/>
            </a:rPr>
            <a:t>  - des droits et des devoirs pour chacun des acteurs</a:t>
          </a:r>
          <a:endParaRPr lang="en-US" sz="1700" b="1"/>
        </a:p>
      </dgm:t>
    </dgm:pt>
    <dgm:pt modelId="{7149BFC3-B2CD-4D2A-B228-F016A3D9195E}" type="parTrans" cxnId="{0B87A394-D849-40FC-8655-E7B2ADAD3385}">
      <dgm:prSet/>
      <dgm:spPr/>
      <dgm:t>
        <a:bodyPr/>
        <a:lstStyle/>
        <a:p>
          <a:endParaRPr lang="en-US"/>
        </a:p>
      </dgm:t>
    </dgm:pt>
    <dgm:pt modelId="{82B611AB-0E78-4ECF-BE13-12AD301FD2EE}" type="sibTrans" cxnId="{0B87A394-D849-40FC-8655-E7B2ADAD3385}">
      <dgm:prSet/>
      <dgm:spPr/>
      <dgm:t>
        <a:bodyPr/>
        <a:lstStyle/>
        <a:p>
          <a:endParaRPr lang="en-US"/>
        </a:p>
      </dgm:t>
    </dgm:pt>
    <dgm:pt modelId="{28EB86D2-7C5F-4964-8315-1B9E132262DC}" type="pres">
      <dgm:prSet presAssocID="{820ACC70-C168-42A0-A872-653D2EE4E2E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AC66AD2-57B1-4E54-8059-56779FDAF6F7}" type="pres">
      <dgm:prSet presAssocID="{5A430959-500D-4949-90E4-2AC0798AD956}" presName="hierRoot1" presStyleCnt="0"/>
      <dgm:spPr/>
    </dgm:pt>
    <dgm:pt modelId="{01552AE4-0531-4D81-97A3-3A7FD7C1D248}" type="pres">
      <dgm:prSet presAssocID="{5A430959-500D-4949-90E4-2AC0798AD956}" presName="composite" presStyleCnt="0"/>
      <dgm:spPr/>
    </dgm:pt>
    <dgm:pt modelId="{5EE671EE-73E7-436A-B869-54C7C6A9C0D5}" type="pres">
      <dgm:prSet presAssocID="{5A430959-500D-4949-90E4-2AC0798AD956}" presName="background" presStyleLbl="node0" presStyleIdx="0" presStyleCnt="3"/>
      <dgm:spPr>
        <a:solidFill>
          <a:srgbClr val="FF9933"/>
        </a:solidFill>
        <a:ln>
          <a:solidFill>
            <a:schemeClr val="accent2"/>
          </a:solidFill>
        </a:ln>
      </dgm:spPr>
    </dgm:pt>
    <dgm:pt modelId="{6B51BD6A-2681-4F41-B04C-94A8D8D76590}" type="pres">
      <dgm:prSet presAssocID="{5A430959-500D-4949-90E4-2AC0798AD956}" presName="text" presStyleLbl="fgAcc0" presStyleIdx="0" presStyleCnt="3">
        <dgm:presLayoutVars>
          <dgm:chPref val="3"/>
        </dgm:presLayoutVars>
      </dgm:prSet>
      <dgm:spPr/>
    </dgm:pt>
    <dgm:pt modelId="{EA8A40A8-D19D-4B9C-965F-29EF764B3A99}" type="pres">
      <dgm:prSet presAssocID="{5A430959-500D-4949-90E4-2AC0798AD956}" presName="hierChild2" presStyleCnt="0"/>
      <dgm:spPr/>
    </dgm:pt>
    <dgm:pt modelId="{7F6A85E1-A42F-40A0-935F-5C36D514C212}" type="pres">
      <dgm:prSet presAssocID="{CAE1937B-1609-4004-B6EE-E814ED2FEDCD}" presName="hierRoot1" presStyleCnt="0"/>
      <dgm:spPr/>
    </dgm:pt>
    <dgm:pt modelId="{E5608A58-D207-4626-8FA3-C599CAE12E94}" type="pres">
      <dgm:prSet presAssocID="{CAE1937B-1609-4004-B6EE-E814ED2FEDCD}" presName="composite" presStyleCnt="0"/>
      <dgm:spPr/>
    </dgm:pt>
    <dgm:pt modelId="{FECE3B18-DC30-46DC-AB7F-D60482FFA6D6}" type="pres">
      <dgm:prSet presAssocID="{CAE1937B-1609-4004-B6EE-E814ED2FEDCD}" presName="background" presStyleLbl="node0" presStyleIdx="1" presStyleCnt="3"/>
      <dgm:spPr>
        <a:solidFill>
          <a:srgbClr val="FF9933"/>
        </a:solidFill>
        <a:ln>
          <a:solidFill>
            <a:schemeClr val="accent2"/>
          </a:solidFill>
        </a:ln>
      </dgm:spPr>
    </dgm:pt>
    <dgm:pt modelId="{164314E9-A0C3-420E-B23D-D128CBD6EA43}" type="pres">
      <dgm:prSet presAssocID="{CAE1937B-1609-4004-B6EE-E814ED2FEDCD}" presName="text" presStyleLbl="fgAcc0" presStyleIdx="1" presStyleCnt="3">
        <dgm:presLayoutVars>
          <dgm:chPref val="3"/>
        </dgm:presLayoutVars>
      </dgm:prSet>
      <dgm:spPr/>
    </dgm:pt>
    <dgm:pt modelId="{7F065BC7-9C05-4121-ACF0-07E1521513AA}" type="pres">
      <dgm:prSet presAssocID="{CAE1937B-1609-4004-B6EE-E814ED2FEDCD}" presName="hierChild2" presStyleCnt="0"/>
      <dgm:spPr/>
    </dgm:pt>
    <dgm:pt modelId="{FFE4B421-212D-4C35-AA57-AC7B83347157}" type="pres">
      <dgm:prSet presAssocID="{8E72EDCE-5330-4833-B3FE-0B3A21CA5619}" presName="hierRoot1" presStyleCnt="0"/>
      <dgm:spPr/>
    </dgm:pt>
    <dgm:pt modelId="{0F3B135C-8016-4A23-BAB0-E43FB7F24492}" type="pres">
      <dgm:prSet presAssocID="{8E72EDCE-5330-4833-B3FE-0B3A21CA5619}" presName="composite" presStyleCnt="0"/>
      <dgm:spPr/>
    </dgm:pt>
    <dgm:pt modelId="{56A98A14-9A9B-48FA-BD6B-265FE3139180}" type="pres">
      <dgm:prSet presAssocID="{8E72EDCE-5330-4833-B3FE-0B3A21CA5619}" presName="background" presStyleLbl="node0" presStyleIdx="2" presStyleCnt="3"/>
      <dgm:spPr>
        <a:solidFill>
          <a:srgbClr val="FF9933"/>
        </a:solidFill>
      </dgm:spPr>
    </dgm:pt>
    <dgm:pt modelId="{F27B8458-177A-4405-BAE5-33C63AB41A7F}" type="pres">
      <dgm:prSet presAssocID="{8E72EDCE-5330-4833-B3FE-0B3A21CA5619}" presName="text" presStyleLbl="fgAcc0" presStyleIdx="2" presStyleCnt="3">
        <dgm:presLayoutVars>
          <dgm:chPref val="3"/>
        </dgm:presLayoutVars>
      </dgm:prSet>
      <dgm:spPr/>
    </dgm:pt>
    <dgm:pt modelId="{63F2D788-F45B-4B21-AB69-2F83F85B0F47}" type="pres">
      <dgm:prSet presAssocID="{8E72EDCE-5330-4833-B3FE-0B3A21CA5619}" presName="hierChild2" presStyleCnt="0"/>
      <dgm:spPr/>
    </dgm:pt>
  </dgm:ptLst>
  <dgm:cxnLst>
    <dgm:cxn modelId="{4268B406-780D-4ECB-BF02-7704874721A3}" type="presOf" srcId="{CAE1937B-1609-4004-B6EE-E814ED2FEDCD}" destId="{164314E9-A0C3-420E-B23D-D128CBD6EA43}" srcOrd="0" destOrd="0" presId="urn:microsoft.com/office/officeart/2005/8/layout/hierarchy1"/>
    <dgm:cxn modelId="{0B87A394-D849-40FC-8655-E7B2ADAD3385}" srcId="{820ACC70-C168-42A0-A872-653D2EE4E2EB}" destId="{8E72EDCE-5330-4833-B3FE-0B3A21CA5619}" srcOrd="2" destOrd="0" parTransId="{7149BFC3-B2CD-4D2A-B228-F016A3D9195E}" sibTransId="{82B611AB-0E78-4ECF-BE13-12AD301FD2EE}"/>
    <dgm:cxn modelId="{1AB996BD-99BB-4BBB-B063-B5B84AE6DE13}" srcId="{820ACC70-C168-42A0-A872-653D2EE4E2EB}" destId="{CAE1937B-1609-4004-B6EE-E814ED2FEDCD}" srcOrd="1" destOrd="0" parTransId="{C6E8F81F-6771-4A84-B1C5-34585B898F6F}" sibTransId="{7FC0E691-FD69-456A-A5A1-1C199E9309C8}"/>
    <dgm:cxn modelId="{91A607DC-03CF-4912-A553-9F50A4CA0411}" srcId="{820ACC70-C168-42A0-A872-653D2EE4E2EB}" destId="{5A430959-500D-4949-90E4-2AC0798AD956}" srcOrd="0" destOrd="0" parTransId="{E76B0157-09FF-4BBC-93F6-57C245AA36E8}" sibTransId="{76B1B9AC-68F9-4AAF-AEF8-01B1F6FFEB12}"/>
    <dgm:cxn modelId="{DC8137E1-A343-434F-9C3D-BFE1739DCF48}" type="presOf" srcId="{5A430959-500D-4949-90E4-2AC0798AD956}" destId="{6B51BD6A-2681-4F41-B04C-94A8D8D76590}" srcOrd="0" destOrd="0" presId="urn:microsoft.com/office/officeart/2005/8/layout/hierarchy1"/>
    <dgm:cxn modelId="{879BCFED-0C80-4B6C-B2BE-FB207F4B843B}" type="presOf" srcId="{8E72EDCE-5330-4833-B3FE-0B3A21CA5619}" destId="{F27B8458-177A-4405-BAE5-33C63AB41A7F}" srcOrd="0" destOrd="0" presId="urn:microsoft.com/office/officeart/2005/8/layout/hierarchy1"/>
    <dgm:cxn modelId="{4E9FE4EE-1205-424A-9E2B-6B0C4A54F620}" type="presOf" srcId="{820ACC70-C168-42A0-A872-653D2EE4E2EB}" destId="{28EB86D2-7C5F-4964-8315-1B9E132262DC}" srcOrd="0" destOrd="0" presId="urn:microsoft.com/office/officeart/2005/8/layout/hierarchy1"/>
    <dgm:cxn modelId="{04A1F680-D48B-4ADF-A05D-960D71B7C13C}" type="presParOf" srcId="{28EB86D2-7C5F-4964-8315-1B9E132262DC}" destId="{1AC66AD2-57B1-4E54-8059-56779FDAF6F7}" srcOrd="0" destOrd="0" presId="urn:microsoft.com/office/officeart/2005/8/layout/hierarchy1"/>
    <dgm:cxn modelId="{86753087-C2AD-4DFA-901B-FAC05462297D}" type="presParOf" srcId="{1AC66AD2-57B1-4E54-8059-56779FDAF6F7}" destId="{01552AE4-0531-4D81-97A3-3A7FD7C1D248}" srcOrd="0" destOrd="0" presId="urn:microsoft.com/office/officeart/2005/8/layout/hierarchy1"/>
    <dgm:cxn modelId="{9C9997E4-5C87-4C1B-8D4F-D6123FB25681}" type="presParOf" srcId="{01552AE4-0531-4D81-97A3-3A7FD7C1D248}" destId="{5EE671EE-73E7-436A-B869-54C7C6A9C0D5}" srcOrd="0" destOrd="0" presId="urn:microsoft.com/office/officeart/2005/8/layout/hierarchy1"/>
    <dgm:cxn modelId="{0BBF8833-0374-41A1-9BF7-EC6973256CDF}" type="presParOf" srcId="{01552AE4-0531-4D81-97A3-3A7FD7C1D248}" destId="{6B51BD6A-2681-4F41-B04C-94A8D8D76590}" srcOrd="1" destOrd="0" presId="urn:microsoft.com/office/officeart/2005/8/layout/hierarchy1"/>
    <dgm:cxn modelId="{C643362C-07D1-4143-B50C-E2B08B30605A}" type="presParOf" srcId="{1AC66AD2-57B1-4E54-8059-56779FDAF6F7}" destId="{EA8A40A8-D19D-4B9C-965F-29EF764B3A99}" srcOrd="1" destOrd="0" presId="urn:microsoft.com/office/officeart/2005/8/layout/hierarchy1"/>
    <dgm:cxn modelId="{CFCD36B4-A2CC-40AA-B3A8-11BF6BB0FB9C}" type="presParOf" srcId="{28EB86D2-7C5F-4964-8315-1B9E132262DC}" destId="{7F6A85E1-A42F-40A0-935F-5C36D514C212}" srcOrd="1" destOrd="0" presId="urn:microsoft.com/office/officeart/2005/8/layout/hierarchy1"/>
    <dgm:cxn modelId="{ED563242-F953-46A0-B2FF-A4E69BA136F8}" type="presParOf" srcId="{7F6A85E1-A42F-40A0-935F-5C36D514C212}" destId="{E5608A58-D207-4626-8FA3-C599CAE12E94}" srcOrd="0" destOrd="0" presId="urn:microsoft.com/office/officeart/2005/8/layout/hierarchy1"/>
    <dgm:cxn modelId="{B702400D-6BAA-4137-9A0A-1FEE246A5F22}" type="presParOf" srcId="{E5608A58-D207-4626-8FA3-C599CAE12E94}" destId="{FECE3B18-DC30-46DC-AB7F-D60482FFA6D6}" srcOrd="0" destOrd="0" presId="urn:microsoft.com/office/officeart/2005/8/layout/hierarchy1"/>
    <dgm:cxn modelId="{5E10E628-057D-42C4-A2B8-58B536C70D4C}" type="presParOf" srcId="{E5608A58-D207-4626-8FA3-C599CAE12E94}" destId="{164314E9-A0C3-420E-B23D-D128CBD6EA43}" srcOrd="1" destOrd="0" presId="urn:microsoft.com/office/officeart/2005/8/layout/hierarchy1"/>
    <dgm:cxn modelId="{325C2912-09F7-4D28-8621-AD2042F754D1}" type="presParOf" srcId="{7F6A85E1-A42F-40A0-935F-5C36D514C212}" destId="{7F065BC7-9C05-4121-ACF0-07E1521513AA}" srcOrd="1" destOrd="0" presId="urn:microsoft.com/office/officeart/2005/8/layout/hierarchy1"/>
    <dgm:cxn modelId="{46F0E2AD-EE00-4C09-875B-52BAC4263F8D}" type="presParOf" srcId="{28EB86D2-7C5F-4964-8315-1B9E132262DC}" destId="{FFE4B421-212D-4C35-AA57-AC7B83347157}" srcOrd="2" destOrd="0" presId="urn:microsoft.com/office/officeart/2005/8/layout/hierarchy1"/>
    <dgm:cxn modelId="{BB92F612-6188-4C37-8987-B359104251B2}" type="presParOf" srcId="{FFE4B421-212D-4C35-AA57-AC7B83347157}" destId="{0F3B135C-8016-4A23-BAB0-E43FB7F24492}" srcOrd="0" destOrd="0" presId="urn:microsoft.com/office/officeart/2005/8/layout/hierarchy1"/>
    <dgm:cxn modelId="{0CB86493-A2D9-4668-B85A-3CF0065382E5}" type="presParOf" srcId="{0F3B135C-8016-4A23-BAB0-E43FB7F24492}" destId="{56A98A14-9A9B-48FA-BD6B-265FE3139180}" srcOrd="0" destOrd="0" presId="urn:microsoft.com/office/officeart/2005/8/layout/hierarchy1"/>
    <dgm:cxn modelId="{65ECC116-BE84-4F21-B36E-721FE4F32308}" type="presParOf" srcId="{0F3B135C-8016-4A23-BAB0-E43FB7F24492}" destId="{F27B8458-177A-4405-BAE5-33C63AB41A7F}" srcOrd="1" destOrd="0" presId="urn:microsoft.com/office/officeart/2005/8/layout/hierarchy1"/>
    <dgm:cxn modelId="{A94261E0-6ECC-4383-BD10-DBFE6C6772DE}" type="presParOf" srcId="{FFE4B421-212D-4C35-AA57-AC7B83347157}" destId="{63F2D788-F45B-4B21-AB69-2F83F85B0F4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5F31A5-2E01-4FC5-B9A0-3B00F5C7D992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4733C95E-BDA5-4B64-8026-47C8BD6B7199}">
      <dgm:prSet phldrT="[Texte]" custT="1"/>
      <dgm:spPr>
        <a:solidFill>
          <a:srgbClr val="5B5B5B"/>
        </a:solidFill>
        <a:ln>
          <a:noFill/>
        </a:ln>
      </dgm:spPr>
      <dgm:t>
        <a:bodyPr/>
        <a:lstStyle/>
        <a:p>
          <a:r>
            <a:rPr lang="fr-FR" sz="1200"/>
            <a:t>Liés par le Contrat de travail</a:t>
          </a:r>
        </a:p>
      </dgm:t>
    </dgm:pt>
    <dgm:pt modelId="{5CBF4572-2AF0-4BCC-A0AF-8045F6BB03FF}" type="parTrans" cxnId="{65082E3F-2193-4480-9BB1-811D76C94DEE}">
      <dgm:prSet/>
      <dgm:spPr/>
      <dgm:t>
        <a:bodyPr/>
        <a:lstStyle/>
        <a:p>
          <a:endParaRPr lang="fr-FR" sz="2000"/>
        </a:p>
      </dgm:t>
    </dgm:pt>
    <dgm:pt modelId="{29404759-00BB-4F75-8921-25654E2B171A}" type="sibTrans" cxnId="{65082E3F-2193-4480-9BB1-811D76C94DEE}">
      <dgm:prSet/>
      <dgm:spPr/>
      <dgm:t>
        <a:bodyPr/>
        <a:lstStyle/>
        <a:p>
          <a:endParaRPr lang="fr-FR" sz="2000"/>
        </a:p>
      </dgm:t>
    </dgm:pt>
    <dgm:pt modelId="{FA76908B-B1DB-44CB-AEC4-466238F30807}">
      <dgm:prSet phldrT="[Texte]" custT="1"/>
      <dgm:spPr>
        <a:solidFill>
          <a:srgbClr val="5B5B5B"/>
        </a:solidFill>
        <a:ln>
          <a:noFill/>
        </a:ln>
      </dgm:spPr>
      <dgm:t>
        <a:bodyPr/>
        <a:lstStyle/>
        <a:p>
          <a:r>
            <a:rPr lang="fr-FR" sz="1600" kern="1200" err="1"/>
            <a:t>Alternant.e</a:t>
          </a:r>
          <a:endParaRPr lang="fr-FR" sz="1600" kern="1200"/>
        </a:p>
      </dgm:t>
    </dgm:pt>
    <dgm:pt modelId="{2D5ABE16-175E-4D7E-9B6F-15095663CF46}" type="parTrans" cxnId="{2C100844-2BA3-49F3-B08E-579CEA35A1C7}">
      <dgm:prSet custT="1"/>
      <dgm:spPr/>
      <dgm:t>
        <a:bodyPr/>
        <a:lstStyle/>
        <a:p>
          <a:endParaRPr lang="fr-FR" sz="600"/>
        </a:p>
      </dgm:t>
    </dgm:pt>
    <dgm:pt modelId="{ECE63EA5-9EEF-4288-B3EF-D4C0EE202049}" type="sibTrans" cxnId="{2C100844-2BA3-49F3-B08E-579CEA35A1C7}">
      <dgm:prSet/>
      <dgm:spPr/>
      <dgm:t>
        <a:bodyPr/>
        <a:lstStyle/>
        <a:p>
          <a:endParaRPr lang="fr-FR" sz="2000"/>
        </a:p>
      </dgm:t>
    </dgm:pt>
    <dgm:pt modelId="{68DB335B-CEFE-47D8-9E74-63338AB94A71}">
      <dgm:prSet phldrT="[Texte]" custT="1"/>
      <dgm:spPr>
        <a:solidFill>
          <a:srgbClr val="5B5B5B"/>
        </a:solidFill>
        <a:ln>
          <a:noFill/>
        </a:ln>
      </dgm:spPr>
      <dgm:t>
        <a:bodyPr/>
        <a:lstStyle/>
        <a:p>
          <a:r>
            <a:rPr lang="fr-FR" sz="1600"/>
            <a:t>Entreprise</a:t>
          </a:r>
        </a:p>
      </dgm:t>
    </dgm:pt>
    <dgm:pt modelId="{65BD6E57-275C-48E9-9536-75223E496A46}" type="parTrans" cxnId="{BDAE8765-9CBB-4B0A-B320-28B8FB285D75}">
      <dgm:prSet custT="1"/>
      <dgm:spPr/>
      <dgm:t>
        <a:bodyPr/>
        <a:lstStyle/>
        <a:p>
          <a:endParaRPr lang="fr-FR" sz="600"/>
        </a:p>
      </dgm:t>
    </dgm:pt>
    <dgm:pt modelId="{7F613E3B-D071-4024-83F5-065C8C4F56C0}" type="sibTrans" cxnId="{BDAE8765-9CBB-4B0A-B320-28B8FB285D75}">
      <dgm:prSet/>
      <dgm:spPr/>
      <dgm:t>
        <a:bodyPr/>
        <a:lstStyle/>
        <a:p>
          <a:endParaRPr lang="fr-FR" sz="2000"/>
        </a:p>
      </dgm:t>
    </dgm:pt>
    <dgm:pt modelId="{FED2B512-B550-4E5B-B6F3-65430B02762E}">
      <dgm:prSet phldrT="[Texte]" custT="1"/>
      <dgm:spPr>
        <a:solidFill>
          <a:srgbClr val="5B5B5B"/>
        </a:solidFill>
        <a:ln>
          <a:noFill/>
        </a:ln>
      </dgm:spPr>
      <dgm:t>
        <a:bodyPr/>
        <a:lstStyle/>
        <a:p>
          <a:r>
            <a:rPr lang="fr-FR" sz="1600"/>
            <a:t>3iS</a:t>
          </a:r>
        </a:p>
      </dgm:t>
    </dgm:pt>
    <dgm:pt modelId="{1F9F6077-BD5A-49A9-8EE3-0886C85EC0F9}" type="parTrans" cxnId="{1AF97DCE-47DA-4D4D-9499-555BD6B42424}">
      <dgm:prSet custT="1"/>
      <dgm:spPr/>
      <dgm:t>
        <a:bodyPr/>
        <a:lstStyle/>
        <a:p>
          <a:endParaRPr lang="fr-FR" sz="600"/>
        </a:p>
      </dgm:t>
    </dgm:pt>
    <dgm:pt modelId="{92F5D79F-DBE7-45C5-B3A9-29662D700048}" type="sibTrans" cxnId="{1AF97DCE-47DA-4D4D-9499-555BD6B42424}">
      <dgm:prSet/>
      <dgm:spPr/>
      <dgm:t>
        <a:bodyPr/>
        <a:lstStyle/>
        <a:p>
          <a:endParaRPr lang="fr-FR" sz="2000"/>
        </a:p>
      </dgm:t>
    </dgm:pt>
    <dgm:pt modelId="{89F1C0FF-E849-410B-B326-E89CF5A2BC7C}" type="pres">
      <dgm:prSet presAssocID="{015F31A5-2E01-4FC5-B9A0-3B00F5C7D99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24921D9-9275-457D-93E2-40772BA574CB}" type="pres">
      <dgm:prSet presAssocID="{4733C95E-BDA5-4B64-8026-47C8BD6B7199}" presName="centerShape" presStyleLbl="node0" presStyleIdx="0" presStyleCnt="1"/>
      <dgm:spPr/>
    </dgm:pt>
    <dgm:pt modelId="{28655393-B946-4924-AF7D-CBCC1B784370}" type="pres">
      <dgm:prSet presAssocID="{2D5ABE16-175E-4D7E-9B6F-15095663CF46}" presName="Name9" presStyleLbl="parChTrans1D2" presStyleIdx="0" presStyleCnt="3"/>
      <dgm:spPr/>
    </dgm:pt>
    <dgm:pt modelId="{4ED81D11-4316-4CA1-B6AE-B32531B48FE1}" type="pres">
      <dgm:prSet presAssocID="{2D5ABE16-175E-4D7E-9B6F-15095663CF46}" presName="connTx" presStyleLbl="parChTrans1D2" presStyleIdx="0" presStyleCnt="3"/>
      <dgm:spPr/>
    </dgm:pt>
    <dgm:pt modelId="{3306B6D4-B1CD-432E-93CA-97F10F88D41D}" type="pres">
      <dgm:prSet presAssocID="{FA76908B-B1DB-44CB-AEC4-466238F30807}" presName="node" presStyleLbl="node1" presStyleIdx="0" presStyleCnt="3" custScaleX="132757" custScaleY="132757">
        <dgm:presLayoutVars>
          <dgm:bulletEnabled val="1"/>
        </dgm:presLayoutVars>
      </dgm:prSet>
      <dgm:spPr/>
    </dgm:pt>
    <dgm:pt modelId="{6FE49A1A-2A42-4837-A469-1CE37E853281}" type="pres">
      <dgm:prSet presAssocID="{65BD6E57-275C-48E9-9536-75223E496A46}" presName="Name9" presStyleLbl="parChTrans1D2" presStyleIdx="1" presStyleCnt="3"/>
      <dgm:spPr/>
    </dgm:pt>
    <dgm:pt modelId="{910120DB-DC8B-46B5-9795-F376F44C5E02}" type="pres">
      <dgm:prSet presAssocID="{65BD6E57-275C-48E9-9536-75223E496A46}" presName="connTx" presStyleLbl="parChTrans1D2" presStyleIdx="1" presStyleCnt="3"/>
      <dgm:spPr/>
    </dgm:pt>
    <dgm:pt modelId="{C80AB6F6-B7E0-4E4B-8882-F62C559FD4A1}" type="pres">
      <dgm:prSet presAssocID="{68DB335B-CEFE-47D8-9E74-63338AB94A71}" presName="node" presStyleLbl="node1" presStyleIdx="1" presStyleCnt="3" custScaleX="132757" custScaleY="132757">
        <dgm:presLayoutVars>
          <dgm:bulletEnabled val="1"/>
        </dgm:presLayoutVars>
      </dgm:prSet>
      <dgm:spPr/>
    </dgm:pt>
    <dgm:pt modelId="{D7C6DABB-C26A-453A-B709-E2A698336D45}" type="pres">
      <dgm:prSet presAssocID="{1F9F6077-BD5A-49A9-8EE3-0886C85EC0F9}" presName="Name9" presStyleLbl="parChTrans1D2" presStyleIdx="2" presStyleCnt="3"/>
      <dgm:spPr/>
    </dgm:pt>
    <dgm:pt modelId="{041A0679-E1C1-4405-A66A-2BA2A1C6D5E7}" type="pres">
      <dgm:prSet presAssocID="{1F9F6077-BD5A-49A9-8EE3-0886C85EC0F9}" presName="connTx" presStyleLbl="parChTrans1D2" presStyleIdx="2" presStyleCnt="3"/>
      <dgm:spPr/>
    </dgm:pt>
    <dgm:pt modelId="{58AFA6AF-0BD4-4197-9E94-ED73EDF996E5}" type="pres">
      <dgm:prSet presAssocID="{FED2B512-B550-4E5B-B6F3-65430B02762E}" presName="node" presStyleLbl="node1" presStyleIdx="2" presStyleCnt="3" custScaleX="132757" custScaleY="132757">
        <dgm:presLayoutVars>
          <dgm:bulletEnabled val="1"/>
        </dgm:presLayoutVars>
      </dgm:prSet>
      <dgm:spPr/>
    </dgm:pt>
  </dgm:ptLst>
  <dgm:cxnLst>
    <dgm:cxn modelId="{9F03CE04-BAB4-49D4-BB4B-F44815B86878}" type="presOf" srcId="{65BD6E57-275C-48E9-9536-75223E496A46}" destId="{910120DB-DC8B-46B5-9795-F376F44C5E02}" srcOrd="1" destOrd="0" presId="urn:microsoft.com/office/officeart/2005/8/layout/radial1"/>
    <dgm:cxn modelId="{9477E70A-23F9-4E02-9F53-C6AE28D3A995}" type="presOf" srcId="{FED2B512-B550-4E5B-B6F3-65430B02762E}" destId="{58AFA6AF-0BD4-4197-9E94-ED73EDF996E5}" srcOrd="0" destOrd="0" presId="urn:microsoft.com/office/officeart/2005/8/layout/radial1"/>
    <dgm:cxn modelId="{83892113-63BD-45A2-9F3C-65D22F983EFD}" type="presOf" srcId="{1F9F6077-BD5A-49A9-8EE3-0886C85EC0F9}" destId="{041A0679-E1C1-4405-A66A-2BA2A1C6D5E7}" srcOrd="1" destOrd="0" presId="urn:microsoft.com/office/officeart/2005/8/layout/radial1"/>
    <dgm:cxn modelId="{3CA7D619-DF7B-4685-BAD3-FE0D87AC6EFB}" type="presOf" srcId="{2D5ABE16-175E-4D7E-9B6F-15095663CF46}" destId="{4ED81D11-4316-4CA1-B6AE-B32531B48FE1}" srcOrd="1" destOrd="0" presId="urn:microsoft.com/office/officeart/2005/8/layout/radial1"/>
    <dgm:cxn modelId="{65082E3F-2193-4480-9BB1-811D76C94DEE}" srcId="{015F31A5-2E01-4FC5-B9A0-3B00F5C7D992}" destId="{4733C95E-BDA5-4B64-8026-47C8BD6B7199}" srcOrd="0" destOrd="0" parTransId="{5CBF4572-2AF0-4BCC-A0AF-8045F6BB03FF}" sibTransId="{29404759-00BB-4F75-8921-25654E2B171A}"/>
    <dgm:cxn modelId="{2C100844-2BA3-49F3-B08E-579CEA35A1C7}" srcId="{4733C95E-BDA5-4B64-8026-47C8BD6B7199}" destId="{FA76908B-B1DB-44CB-AEC4-466238F30807}" srcOrd="0" destOrd="0" parTransId="{2D5ABE16-175E-4D7E-9B6F-15095663CF46}" sibTransId="{ECE63EA5-9EEF-4288-B3EF-D4C0EE202049}"/>
    <dgm:cxn modelId="{BDAE8765-9CBB-4B0A-B320-28B8FB285D75}" srcId="{4733C95E-BDA5-4B64-8026-47C8BD6B7199}" destId="{68DB335B-CEFE-47D8-9E74-63338AB94A71}" srcOrd="1" destOrd="0" parTransId="{65BD6E57-275C-48E9-9536-75223E496A46}" sibTransId="{7F613E3B-D071-4024-83F5-065C8C4F56C0}"/>
    <dgm:cxn modelId="{7A56C54B-18E0-46F1-8A43-DF68467D03A0}" type="presOf" srcId="{015F31A5-2E01-4FC5-B9A0-3B00F5C7D992}" destId="{89F1C0FF-E849-410B-B326-E89CF5A2BC7C}" srcOrd="0" destOrd="0" presId="urn:microsoft.com/office/officeart/2005/8/layout/radial1"/>
    <dgm:cxn modelId="{DE4EFA7E-CF2E-4B1E-A822-6D6E795724F0}" type="presOf" srcId="{68DB335B-CEFE-47D8-9E74-63338AB94A71}" destId="{C80AB6F6-B7E0-4E4B-8882-F62C559FD4A1}" srcOrd="0" destOrd="0" presId="urn:microsoft.com/office/officeart/2005/8/layout/radial1"/>
    <dgm:cxn modelId="{7BD73694-283F-4A48-BA93-B00292C2DC18}" type="presOf" srcId="{65BD6E57-275C-48E9-9536-75223E496A46}" destId="{6FE49A1A-2A42-4837-A469-1CE37E853281}" srcOrd="0" destOrd="0" presId="urn:microsoft.com/office/officeart/2005/8/layout/radial1"/>
    <dgm:cxn modelId="{0D3A0F97-AA4B-4C4C-B576-BBACC413FB40}" type="presOf" srcId="{1F9F6077-BD5A-49A9-8EE3-0886C85EC0F9}" destId="{D7C6DABB-C26A-453A-B709-E2A698336D45}" srcOrd="0" destOrd="0" presId="urn:microsoft.com/office/officeart/2005/8/layout/radial1"/>
    <dgm:cxn modelId="{34D897B2-492C-4A6C-A6AD-31B71A57FE3D}" type="presOf" srcId="{2D5ABE16-175E-4D7E-9B6F-15095663CF46}" destId="{28655393-B946-4924-AF7D-CBCC1B784370}" srcOrd="0" destOrd="0" presId="urn:microsoft.com/office/officeart/2005/8/layout/radial1"/>
    <dgm:cxn modelId="{C0C2D5BE-973E-498A-B364-98052EC5B90C}" type="presOf" srcId="{4733C95E-BDA5-4B64-8026-47C8BD6B7199}" destId="{424921D9-9275-457D-93E2-40772BA574CB}" srcOrd="0" destOrd="0" presId="urn:microsoft.com/office/officeart/2005/8/layout/radial1"/>
    <dgm:cxn modelId="{1AF97DCE-47DA-4D4D-9499-555BD6B42424}" srcId="{4733C95E-BDA5-4B64-8026-47C8BD6B7199}" destId="{FED2B512-B550-4E5B-B6F3-65430B02762E}" srcOrd="2" destOrd="0" parTransId="{1F9F6077-BD5A-49A9-8EE3-0886C85EC0F9}" sibTransId="{92F5D79F-DBE7-45C5-B3A9-29662D700048}"/>
    <dgm:cxn modelId="{573303D7-EC03-4CB4-97E2-3038937AA8FA}" type="presOf" srcId="{FA76908B-B1DB-44CB-AEC4-466238F30807}" destId="{3306B6D4-B1CD-432E-93CA-97F10F88D41D}" srcOrd="0" destOrd="0" presId="urn:microsoft.com/office/officeart/2005/8/layout/radial1"/>
    <dgm:cxn modelId="{75B9FC49-DC28-4960-8400-D36795B73202}" type="presParOf" srcId="{89F1C0FF-E849-410B-B326-E89CF5A2BC7C}" destId="{424921D9-9275-457D-93E2-40772BA574CB}" srcOrd="0" destOrd="0" presId="urn:microsoft.com/office/officeart/2005/8/layout/radial1"/>
    <dgm:cxn modelId="{04B8B24D-DF28-48C7-A355-99E2ABFCFEF2}" type="presParOf" srcId="{89F1C0FF-E849-410B-B326-E89CF5A2BC7C}" destId="{28655393-B946-4924-AF7D-CBCC1B784370}" srcOrd="1" destOrd="0" presId="urn:microsoft.com/office/officeart/2005/8/layout/radial1"/>
    <dgm:cxn modelId="{B3BD879D-EE2F-4741-AB2C-87C389AFAC06}" type="presParOf" srcId="{28655393-B946-4924-AF7D-CBCC1B784370}" destId="{4ED81D11-4316-4CA1-B6AE-B32531B48FE1}" srcOrd="0" destOrd="0" presId="urn:microsoft.com/office/officeart/2005/8/layout/radial1"/>
    <dgm:cxn modelId="{206B1BB8-5A96-43CC-AE64-CCB30DDD11EF}" type="presParOf" srcId="{89F1C0FF-E849-410B-B326-E89CF5A2BC7C}" destId="{3306B6D4-B1CD-432E-93CA-97F10F88D41D}" srcOrd="2" destOrd="0" presId="urn:microsoft.com/office/officeart/2005/8/layout/radial1"/>
    <dgm:cxn modelId="{1116F818-A659-416B-BC67-C3D36DC46B20}" type="presParOf" srcId="{89F1C0FF-E849-410B-B326-E89CF5A2BC7C}" destId="{6FE49A1A-2A42-4837-A469-1CE37E853281}" srcOrd="3" destOrd="0" presId="urn:microsoft.com/office/officeart/2005/8/layout/radial1"/>
    <dgm:cxn modelId="{E428C5EA-7FD4-4DEA-B103-9CD19EADD854}" type="presParOf" srcId="{6FE49A1A-2A42-4837-A469-1CE37E853281}" destId="{910120DB-DC8B-46B5-9795-F376F44C5E02}" srcOrd="0" destOrd="0" presId="urn:microsoft.com/office/officeart/2005/8/layout/radial1"/>
    <dgm:cxn modelId="{D2972B15-832E-45DB-84DC-F6DA549CDFDB}" type="presParOf" srcId="{89F1C0FF-E849-410B-B326-E89CF5A2BC7C}" destId="{C80AB6F6-B7E0-4E4B-8882-F62C559FD4A1}" srcOrd="4" destOrd="0" presId="urn:microsoft.com/office/officeart/2005/8/layout/radial1"/>
    <dgm:cxn modelId="{0DBA6CD2-D3DC-40BB-8616-9D0988EEE40D}" type="presParOf" srcId="{89F1C0FF-E849-410B-B326-E89CF5A2BC7C}" destId="{D7C6DABB-C26A-453A-B709-E2A698336D45}" srcOrd="5" destOrd="0" presId="urn:microsoft.com/office/officeart/2005/8/layout/radial1"/>
    <dgm:cxn modelId="{6E8046ED-FB5D-402A-910B-E19728C3BD7D}" type="presParOf" srcId="{D7C6DABB-C26A-453A-B709-E2A698336D45}" destId="{041A0679-E1C1-4405-A66A-2BA2A1C6D5E7}" srcOrd="0" destOrd="0" presId="urn:microsoft.com/office/officeart/2005/8/layout/radial1"/>
    <dgm:cxn modelId="{1576F005-259E-4B01-B804-8DE2E38B0205}" type="presParOf" srcId="{89F1C0FF-E849-410B-B326-E89CF5A2BC7C}" destId="{58AFA6AF-0BD4-4197-9E94-ED73EDF996E5}" srcOrd="6" destOrd="0" presId="urn:microsoft.com/office/officeart/2005/8/layout/radial1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42E9F5-2D35-4CAE-B350-4F53A2AEF957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BF28229-F616-4E24-8965-DBF73164468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 sz="1400"/>
            <a:t>Présence obligatoire </a:t>
          </a:r>
          <a:br>
            <a:rPr lang="fr-FR" sz="1400"/>
          </a:br>
          <a:r>
            <a:rPr lang="fr-FR" sz="1400"/>
            <a:t>à </a:t>
          </a:r>
          <a:r>
            <a:rPr lang="fr-FR" sz="1800" b="1">
              <a:solidFill>
                <a:srgbClr val="FF9933"/>
              </a:solidFill>
            </a:rPr>
            <a:t>3iS</a:t>
          </a:r>
          <a:r>
            <a:rPr lang="fr-FR" sz="1400"/>
            <a:t> et en entreprise</a:t>
          </a:r>
          <a:endParaRPr lang="en-US" sz="1400"/>
        </a:p>
      </dgm:t>
    </dgm:pt>
    <dgm:pt modelId="{6D0A9DF0-DC31-4F93-94F3-4B10805A4EFF}" type="parTrans" cxnId="{B68F6CB7-7CBE-4592-923B-6ABE200B5323}">
      <dgm:prSet/>
      <dgm:spPr/>
      <dgm:t>
        <a:bodyPr/>
        <a:lstStyle/>
        <a:p>
          <a:endParaRPr lang="en-US"/>
        </a:p>
      </dgm:t>
    </dgm:pt>
    <dgm:pt modelId="{4E7BD0BE-448B-478B-82C9-2F8D7E20AFA6}" type="sibTrans" cxnId="{B68F6CB7-7CBE-4592-923B-6ABE200B5323}">
      <dgm:prSet/>
      <dgm:spPr/>
      <dgm:t>
        <a:bodyPr/>
        <a:lstStyle/>
        <a:p>
          <a:endParaRPr lang="en-US"/>
        </a:p>
      </dgm:t>
    </dgm:pt>
    <dgm:pt modelId="{E2592DB1-DD4B-4351-9AC3-9FCB5D08F4E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/>
            <a:t>Respect des règlements intérieurs</a:t>
          </a:r>
        </a:p>
        <a:p>
          <a:pPr>
            <a:lnSpc>
              <a:spcPct val="100000"/>
            </a:lnSpc>
            <a:defRPr cap="all"/>
          </a:pPr>
          <a:r>
            <a:rPr lang="fr-FR" b="1">
              <a:solidFill>
                <a:srgbClr val="FF9933"/>
              </a:solidFill>
            </a:rPr>
            <a:t>3iS</a:t>
          </a:r>
          <a:r>
            <a:rPr lang="fr-FR"/>
            <a:t> et en entreprise</a:t>
          </a:r>
        </a:p>
      </dgm:t>
    </dgm:pt>
    <dgm:pt modelId="{E42841A1-80A5-4313-B8A7-ABBE6C9A0F6A}" type="parTrans" cxnId="{E980AF31-C046-45BF-8BB8-F10382061354}">
      <dgm:prSet/>
      <dgm:spPr/>
      <dgm:t>
        <a:bodyPr/>
        <a:lstStyle/>
        <a:p>
          <a:endParaRPr lang="en-US"/>
        </a:p>
      </dgm:t>
    </dgm:pt>
    <dgm:pt modelId="{0B7F54CB-F10A-4584-8648-842283E01B7F}" type="sibTrans" cxnId="{E980AF31-C046-45BF-8BB8-F10382061354}">
      <dgm:prSet/>
      <dgm:spPr/>
      <dgm:t>
        <a:bodyPr/>
        <a:lstStyle/>
        <a:p>
          <a:endParaRPr lang="en-US"/>
        </a:p>
      </dgm:t>
    </dgm:pt>
    <dgm:pt modelId="{8758EF5F-59F9-4AAB-83BF-DE0FBA48F53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/>
            <a:t>Respect des règles d’hygiène et de sécurité</a:t>
          </a:r>
          <a:endParaRPr lang="en-US"/>
        </a:p>
      </dgm:t>
    </dgm:pt>
    <dgm:pt modelId="{03F6A493-B624-4095-B370-2DF7B1B009B9}" type="parTrans" cxnId="{70990FF6-3847-4513-90F7-B409C76D185F}">
      <dgm:prSet/>
      <dgm:spPr/>
      <dgm:t>
        <a:bodyPr/>
        <a:lstStyle/>
        <a:p>
          <a:endParaRPr lang="en-US"/>
        </a:p>
      </dgm:t>
    </dgm:pt>
    <dgm:pt modelId="{C076A1B1-29CA-4EFA-91A7-772AC40828B1}" type="sibTrans" cxnId="{70990FF6-3847-4513-90F7-B409C76D185F}">
      <dgm:prSet/>
      <dgm:spPr/>
      <dgm:t>
        <a:bodyPr/>
        <a:lstStyle/>
        <a:p>
          <a:endParaRPr lang="en-US"/>
        </a:p>
      </dgm:t>
    </dgm:pt>
    <dgm:pt modelId="{CF416A21-AA7A-423A-A490-B5A55C4C72D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>
              <a:latin typeface="Calibri Light" panose="020F0302020204030204"/>
            </a:rPr>
            <a:t>Une</a:t>
          </a:r>
          <a:r>
            <a:rPr lang="fr-FR"/>
            <a:t> attitude professionnelle</a:t>
          </a:r>
          <a:endParaRPr lang="en-US"/>
        </a:p>
      </dgm:t>
    </dgm:pt>
    <dgm:pt modelId="{3BD7F72E-D606-4923-98AA-57166339E4AE}" type="parTrans" cxnId="{17816822-F194-4E02-8ED6-DE211737734A}">
      <dgm:prSet/>
      <dgm:spPr/>
      <dgm:t>
        <a:bodyPr/>
        <a:lstStyle/>
        <a:p>
          <a:endParaRPr lang="en-US"/>
        </a:p>
      </dgm:t>
    </dgm:pt>
    <dgm:pt modelId="{B75688C1-7131-49CE-9C60-BD5FE4DE2BD7}" type="sibTrans" cxnId="{17816822-F194-4E02-8ED6-DE211737734A}">
      <dgm:prSet/>
      <dgm:spPr/>
      <dgm:t>
        <a:bodyPr/>
        <a:lstStyle/>
        <a:p>
          <a:endParaRPr lang="en-US"/>
        </a:p>
      </dgm:t>
    </dgm:pt>
    <dgm:pt modelId="{79286119-068A-40F4-9E0D-E3E13B4288A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/>
            <a:t>Travail et implication</a:t>
          </a:r>
          <a:endParaRPr lang="en-US"/>
        </a:p>
      </dgm:t>
    </dgm:pt>
    <dgm:pt modelId="{3E0100AA-1770-4802-9E72-F5B8761A5A98}" type="parTrans" cxnId="{34B0861B-4176-4DE2-8B0B-EB865478DCDD}">
      <dgm:prSet/>
      <dgm:spPr/>
      <dgm:t>
        <a:bodyPr/>
        <a:lstStyle/>
        <a:p>
          <a:endParaRPr lang="en-US"/>
        </a:p>
      </dgm:t>
    </dgm:pt>
    <dgm:pt modelId="{D665D895-BAA9-4D69-A349-76CFC958BA62}" type="sibTrans" cxnId="{34B0861B-4176-4DE2-8B0B-EB865478DCDD}">
      <dgm:prSet/>
      <dgm:spPr/>
      <dgm:t>
        <a:bodyPr/>
        <a:lstStyle/>
        <a:p>
          <a:endParaRPr lang="en-US"/>
        </a:p>
      </dgm:t>
    </dgm:pt>
    <dgm:pt modelId="{594BCD0C-B5EF-4A0E-BB7D-7155B40B4933}" type="pres">
      <dgm:prSet presAssocID="{B442E9F5-2D35-4CAE-B350-4F53A2AEF957}" presName="root" presStyleCnt="0">
        <dgm:presLayoutVars>
          <dgm:dir/>
          <dgm:resizeHandles val="exact"/>
        </dgm:presLayoutVars>
      </dgm:prSet>
      <dgm:spPr/>
    </dgm:pt>
    <dgm:pt modelId="{3DD0281D-00AC-4168-8D7C-5D62D9F0F295}" type="pres">
      <dgm:prSet presAssocID="{BBF28229-F616-4E24-8965-DBF731644681}" presName="compNode" presStyleCnt="0"/>
      <dgm:spPr/>
    </dgm:pt>
    <dgm:pt modelId="{EB3793DC-F317-44CC-B977-9E754F8A2322}" type="pres">
      <dgm:prSet presAssocID="{BBF28229-F616-4E24-8965-DBF731644681}" presName="iconBgRect" presStyleLbl="bgShp" presStyleIdx="0" presStyleCnt="5"/>
      <dgm:spPr/>
    </dgm:pt>
    <dgm:pt modelId="{7680E57F-24CA-4EF3-8D12-7BA636F5B0D2}" type="pres">
      <dgm:prSet presAssocID="{BBF28229-F616-4E24-8965-DBF73164468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che"/>
        </a:ext>
      </dgm:extLst>
    </dgm:pt>
    <dgm:pt modelId="{D9BBA41F-8D31-4A69-8C67-38BAC82B42E1}" type="pres">
      <dgm:prSet presAssocID="{BBF28229-F616-4E24-8965-DBF731644681}" presName="spaceRect" presStyleCnt="0"/>
      <dgm:spPr/>
    </dgm:pt>
    <dgm:pt modelId="{DAD052AE-2138-4201-8884-D8E2ED04B2A0}" type="pres">
      <dgm:prSet presAssocID="{BBF28229-F616-4E24-8965-DBF731644681}" presName="textRect" presStyleLbl="revTx" presStyleIdx="0" presStyleCnt="5">
        <dgm:presLayoutVars>
          <dgm:chMax val="1"/>
          <dgm:chPref val="1"/>
        </dgm:presLayoutVars>
      </dgm:prSet>
      <dgm:spPr/>
    </dgm:pt>
    <dgm:pt modelId="{20E9617B-4F11-4FAD-8ECE-8830A23516BD}" type="pres">
      <dgm:prSet presAssocID="{4E7BD0BE-448B-478B-82C9-2F8D7E20AFA6}" presName="sibTrans" presStyleCnt="0"/>
      <dgm:spPr/>
    </dgm:pt>
    <dgm:pt modelId="{A4D5F1AE-798E-400A-96F8-5D850445F5C3}" type="pres">
      <dgm:prSet presAssocID="{E2592DB1-DD4B-4351-9AC3-9FCB5D08F4E6}" presName="compNode" presStyleCnt="0"/>
      <dgm:spPr/>
    </dgm:pt>
    <dgm:pt modelId="{CC5F80A5-A7F4-480C-902F-679F60E14ECC}" type="pres">
      <dgm:prSet presAssocID="{E2592DB1-DD4B-4351-9AC3-9FCB5D08F4E6}" presName="iconBgRect" presStyleLbl="bgShp" presStyleIdx="1" presStyleCnt="5"/>
      <dgm:spPr/>
    </dgm:pt>
    <dgm:pt modelId="{BC523268-3BB6-4C63-B3A0-BF60A1B6327D}" type="pres">
      <dgm:prSet presAssocID="{E2592DB1-DD4B-4351-9AC3-9FCB5D08F4E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AA685E16-F407-45AE-8453-160280E64659}" type="pres">
      <dgm:prSet presAssocID="{E2592DB1-DD4B-4351-9AC3-9FCB5D08F4E6}" presName="spaceRect" presStyleCnt="0"/>
      <dgm:spPr/>
    </dgm:pt>
    <dgm:pt modelId="{C176DD16-8AEA-42B8-A067-A64FC232924F}" type="pres">
      <dgm:prSet presAssocID="{E2592DB1-DD4B-4351-9AC3-9FCB5D08F4E6}" presName="textRect" presStyleLbl="revTx" presStyleIdx="1" presStyleCnt="5">
        <dgm:presLayoutVars>
          <dgm:chMax val="1"/>
          <dgm:chPref val="1"/>
        </dgm:presLayoutVars>
      </dgm:prSet>
      <dgm:spPr/>
    </dgm:pt>
    <dgm:pt modelId="{B079B9A7-C6AA-4188-8564-51E0423834F0}" type="pres">
      <dgm:prSet presAssocID="{0B7F54CB-F10A-4584-8648-842283E01B7F}" presName="sibTrans" presStyleCnt="0"/>
      <dgm:spPr/>
    </dgm:pt>
    <dgm:pt modelId="{001D4D0F-43FF-454B-A726-15EBD72D7291}" type="pres">
      <dgm:prSet presAssocID="{8758EF5F-59F9-4AAB-83BF-DE0FBA48F531}" presName="compNode" presStyleCnt="0"/>
      <dgm:spPr/>
    </dgm:pt>
    <dgm:pt modelId="{176D3422-6FE8-443B-A80C-D090479F04A3}" type="pres">
      <dgm:prSet presAssocID="{8758EF5F-59F9-4AAB-83BF-DE0FBA48F531}" presName="iconBgRect" presStyleLbl="bgShp" presStyleIdx="2" presStyleCnt="5"/>
      <dgm:spPr/>
    </dgm:pt>
    <dgm:pt modelId="{81AAC814-CF2F-4EA7-846B-402102807CCF}" type="pres">
      <dgm:prSet presAssocID="{8758EF5F-59F9-4AAB-83BF-DE0FBA48F53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errou"/>
        </a:ext>
      </dgm:extLst>
    </dgm:pt>
    <dgm:pt modelId="{E29F65A4-E2C5-4FFE-B40B-32C55D965901}" type="pres">
      <dgm:prSet presAssocID="{8758EF5F-59F9-4AAB-83BF-DE0FBA48F531}" presName="spaceRect" presStyleCnt="0"/>
      <dgm:spPr/>
    </dgm:pt>
    <dgm:pt modelId="{F0067683-A23D-479F-B868-8D9E27131B84}" type="pres">
      <dgm:prSet presAssocID="{8758EF5F-59F9-4AAB-83BF-DE0FBA48F531}" presName="textRect" presStyleLbl="revTx" presStyleIdx="2" presStyleCnt="5">
        <dgm:presLayoutVars>
          <dgm:chMax val="1"/>
          <dgm:chPref val="1"/>
        </dgm:presLayoutVars>
      </dgm:prSet>
      <dgm:spPr/>
    </dgm:pt>
    <dgm:pt modelId="{BB6D51D8-052B-4E26-B163-F36E39233622}" type="pres">
      <dgm:prSet presAssocID="{C076A1B1-29CA-4EFA-91A7-772AC40828B1}" presName="sibTrans" presStyleCnt="0"/>
      <dgm:spPr/>
    </dgm:pt>
    <dgm:pt modelId="{B43E877F-BED1-42BD-8AAC-164DADAD1180}" type="pres">
      <dgm:prSet presAssocID="{CF416A21-AA7A-423A-A490-B5A55C4C72D1}" presName="compNode" presStyleCnt="0"/>
      <dgm:spPr/>
    </dgm:pt>
    <dgm:pt modelId="{4D8A64B8-7620-4A72-8208-0D2F9D29C267}" type="pres">
      <dgm:prSet presAssocID="{CF416A21-AA7A-423A-A490-B5A55C4C72D1}" presName="iconBgRect" presStyleLbl="bgShp" presStyleIdx="3" presStyleCnt="5"/>
      <dgm:spPr/>
    </dgm:pt>
    <dgm:pt modelId="{DEE4BFBC-B07A-43A5-A5EE-89F1AAB99153}" type="pres">
      <dgm:prSet presAssocID="{CF416A21-AA7A-423A-A490-B5A55C4C72D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A7B8B959-28D9-49B4-8127-1F0040239193}" type="pres">
      <dgm:prSet presAssocID="{CF416A21-AA7A-423A-A490-B5A55C4C72D1}" presName="spaceRect" presStyleCnt="0"/>
      <dgm:spPr/>
    </dgm:pt>
    <dgm:pt modelId="{3795ED92-8D97-4BCC-965B-F87873914150}" type="pres">
      <dgm:prSet presAssocID="{CF416A21-AA7A-423A-A490-B5A55C4C72D1}" presName="textRect" presStyleLbl="revTx" presStyleIdx="3" presStyleCnt="5">
        <dgm:presLayoutVars>
          <dgm:chMax val="1"/>
          <dgm:chPref val="1"/>
        </dgm:presLayoutVars>
      </dgm:prSet>
      <dgm:spPr/>
    </dgm:pt>
    <dgm:pt modelId="{9B4188D7-E931-472B-915E-93EE82537F80}" type="pres">
      <dgm:prSet presAssocID="{B75688C1-7131-49CE-9C60-BD5FE4DE2BD7}" presName="sibTrans" presStyleCnt="0"/>
      <dgm:spPr/>
    </dgm:pt>
    <dgm:pt modelId="{28EE6333-3D3D-4C38-AD2B-BBDAEBE8A8DA}" type="pres">
      <dgm:prSet presAssocID="{79286119-068A-40F4-9E0D-E3E13B4288AD}" presName="compNode" presStyleCnt="0"/>
      <dgm:spPr/>
    </dgm:pt>
    <dgm:pt modelId="{0AB23267-A0C8-473F-89D5-429CAE025A19}" type="pres">
      <dgm:prSet presAssocID="{79286119-068A-40F4-9E0D-E3E13B4288AD}" presName="iconBgRect" presStyleLbl="bgShp" presStyleIdx="4" presStyleCnt="5"/>
      <dgm:spPr/>
    </dgm:pt>
    <dgm:pt modelId="{CF9F402C-67E8-4E06-92B9-162B3224BB41}" type="pres">
      <dgm:prSet presAssocID="{79286119-068A-40F4-9E0D-E3E13B4288A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ignée de main"/>
        </a:ext>
      </dgm:extLst>
    </dgm:pt>
    <dgm:pt modelId="{A47BC6BF-BEEA-4E72-8136-ACA955760C7A}" type="pres">
      <dgm:prSet presAssocID="{79286119-068A-40F4-9E0D-E3E13B4288AD}" presName="spaceRect" presStyleCnt="0"/>
      <dgm:spPr/>
    </dgm:pt>
    <dgm:pt modelId="{A7B5EEA0-F16C-4C48-BC46-B35D9A763AF4}" type="pres">
      <dgm:prSet presAssocID="{79286119-068A-40F4-9E0D-E3E13B4288AD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34B0861B-4176-4DE2-8B0B-EB865478DCDD}" srcId="{B442E9F5-2D35-4CAE-B350-4F53A2AEF957}" destId="{79286119-068A-40F4-9E0D-E3E13B4288AD}" srcOrd="4" destOrd="0" parTransId="{3E0100AA-1770-4802-9E72-F5B8761A5A98}" sibTransId="{D665D895-BAA9-4D69-A349-76CFC958BA62}"/>
    <dgm:cxn modelId="{17816822-F194-4E02-8ED6-DE211737734A}" srcId="{B442E9F5-2D35-4CAE-B350-4F53A2AEF957}" destId="{CF416A21-AA7A-423A-A490-B5A55C4C72D1}" srcOrd="3" destOrd="0" parTransId="{3BD7F72E-D606-4923-98AA-57166339E4AE}" sibTransId="{B75688C1-7131-49CE-9C60-BD5FE4DE2BD7}"/>
    <dgm:cxn modelId="{BD878D2F-C998-470C-995E-C49B9429C71F}" type="presOf" srcId="{8758EF5F-59F9-4AAB-83BF-DE0FBA48F531}" destId="{F0067683-A23D-479F-B868-8D9E27131B84}" srcOrd="0" destOrd="0" presId="urn:microsoft.com/office/officeart/2018/5/layout/IconCircleLabelList"/>
    <dgm:cxn modelId="{E980AF31-C046-45BF-8BB8-F10382061354}" srcId="{B442E9F5-2D35-4CAE-B350-4F53A2AEF957}" destId="{E2592DB1-DD4B-4351-9AC3-9FCB5D08F4E6}" srcOrd="1" destOrd="0" parTransId="{E42841A1-80A5-4313-B8A7-ABBE6C9A0F6A}" sibTransId="{0B7F54CB-F10A-4584-8648-842283E01B7F}"/>
    <dgm:cxn modelId="{13D3E233-AD5F-4C3F-A45D-5CB575CE69C4}" type="presOf" srcId="{CF416A21-AA7A-423A-A490-B5A55C4C72D1}" destId="{3795ED92-8D97-4BCC-965B-F87873914150}" srcOrd="0" destOrd="0" presId="urn:microsoft.com/office/officeart/2018/5/layout/IconCircleLabelList"/>
    <dgm:cxn modelId="{1763BE6E-C99B-4B8A-BC38-5515A67ECF74}" type="presOf" srcId="{79286119-068A-40F4-9E0D-E3E13B4288AD}" destId="{A7B5EEA0-F16C-4C48-BC46-B35D9A763AF4}" srcOrd="0" destOrd="0" presId="urn:microsoft.com/office/officeart/2018/5/layout/IconCircleLabelList"/>
    <dgm:cxn modelId="{06987BA0-D9C0-4D84-82AC-FA012D6F1148}" type="presOf" srcId="{B442E9F5-2D35-4CAE-B350-4F53A2AEF957}" destId="{594BCD0C-B5EF-4A0E-BB7D-7155B40B4933}" srcOrd="0" destOrd="0" presId="urn:microsoft.com/office/officeart/2018/5/layout/IconCircleLabelList"/>
    <dgm:cxn modelId="{223B96A8-DE13-4CFC-B43B-7AEE5CB91250}" type="presOf" srcId="{BBF28229-F616-4E24-8965-DBF731644681}" destId="{DAD052AE-2138-4201-8884-D8E2ED04B2A0}" srcOrd="0" destOrd="0" presId="urn:microsoft.com/office/officeart/2018/5/layout/IconCircleLabelList"/>
    <dgm:cxn modelId="{A5561EB0-AC00-4771-8745-B58866BC34AA}" type="presOf" srcId="{E2592DB1-DD4B-4351-9AC3-9FCB5D08F4E6}" destId="{C176DD16-8AEA-42B8-A067-A64FC232924F}" srcOrd="0" destOrd="0" presId="urn:microsoft.com/office/officeart/2018/5/layout/IconCircleLabelList"/>
    <dgm:cxn modelId="{B68F6CB7-7CBE-4592-923B-6ABE200B5323}" srcId="{B442E9F5-2D35-4CAE-B350-4F53A2AEF957}" destId="{BBF28229-F616-4E24-8965-DBF731644681}" srcOrd="0" destOrd="0" parTransId="{6D0A9DF0-DC31-4F93-94F3-4B10805A4EFF}" sibTransId="{4E7BD0BE-448B-478B-82C9-2F8D7E20AFA6}"/>
    <dgm:cxn modelId="{70990FF6-3847-4513-90F7-B409C76D185F}" srcId="{B442E9F5-2D35-4CAE-B350-4F53A2AEF957}" destId="{8758EF5F-59F9-4AAB-83BF-DE0FBA48F531}" srcOrd="2" destOrd="0" parTransId="{03F6A493-B624-4095-B370-2DF7B1B009B9}" sibTransId="{C076A1B1-29CA-4EFA-91A7-772AC40828B1}"/>
    <dgm:cxn modelId="{14CF8EAC-7725-43FB-B35B-84AD64B434AC}" type="presParOf" srcId="{594BCD0C-B5EF-4A0E-BB7D-7155B40B4933}" destId="{3DD0281D-00AC-4168-8D7C-5D62D9F0F295}" srcOrd="0" destOrd="0" presId="urn:microsoft.com/office/officeart/2018/5/layout/IconCircleLabelList"/>
    <dgm:cxn modelId="{35685C6B-45B7-422C-9C7B-22472CAAD623}" type="presParOf" srcId="{3DD0281D-00AC-4168-8D7C-5D62D9F0F295}" destId="{EB3793DC-F317-44CC-B977-9E754F8A2322}" srcOrd="0" destOrd="0" presId="urn:microsoft.com/office/officeart/2018/5/layout/IconCircleLabelList"/>
    <dgm:cxn modelId="{E0ADCEC4-6C26-4BBC-B6A6-BE5A954511DF}" type="presParOf" srcId="{3DD0281D-00AC-4168-8D7C-5D62D9F0F295}" destId="{7680E57F-24CA-4EF3-8D12-7BA636F5B0D2}" srcOrd="1" destOrd="0" presId="urn:microsoft.com/office/officeart/2018/5/layout/IconCircleLabelList"/>
    <dgm:cxn modelId="{327FA41F-248C-4D51-A534-11C7607D71A1}" type="presParOf" srcId="{3DD0281D-00AC-4168-8D7C-5D62D9F0F295}" destId="{D9BBA41F-8D31-4A69-8C67-38BAC82B42E1}" srcOrd="2" destOrd="0" presId="urn:microsoft.com/office/officeart/2018/5/layout/IconCircleLabelList"/>
    <dgm:cxn modelId="{18063CF3-FB72-495A-897B-58F36E123FFD}" type="presParOf" srcId="{3DD0281D-00AC-4168-8D7C-5D62D9F0F295}" destId="{DAD052AE-2138-4201-8884-D8E2ED04B2A0}" srcOrd="3" destOrd="0" presId="urn:microsoft.com/office/officeart/2018/5/layout/IconCircleLabelList"/>
    <dgm:cxn modelId="{8C508E66-24B5-4D6A-AEE6-0CBCD0DBD6B4}" type="presParOf" srcId="{594BCD0C-B5EF-4A0E-BB7D-7155B40B4933}" destId="{20E9617B-4F11-4FAD-8ECE-8830A23516BD}" srcOrd="1" destOrd="0" presId="urn:microsoft.com/office/officeart/2018/5/layout/IconCircleLabelList"/>
    <dgm:cxn modelId="{23944D63-B233-4D26-BE6B-9D4BCAE019D2}" type="presParOf" srcId="{594BCD0C-B5EF-4A0E-BB7D-7155B40B4933}" destId="{A4D5F1AE-798E-400A-96F8-5D850445F5C3}" srcOrd="2" destOrd="0" presId="urn:microsoft.com/office/officeart/2018/5/layout/IconCircleLabelList"/>
    <dgm:cxn modelId="{B5F4F817-8041-43CC-A29E-5CC5B435B7A9}" type="presParOf" srcId="{A4D5F1AE-798E-400A-96F8-5D850445F5C3}" destId="{CC5F80A5-A7F4-480C-902F-679F60E14ECC}" srcOrd="0" destOrd="0" presId="urn:microsoft.com/office/officeart/2018/5/layout/IconCircleLabelList"/>
    <dgm:cxn modelId="{66490EC8-0EF1-4714-94A3-2DC59CF810AB}" type="presParOf" srcId="{A4D5F1AE-798E-400A-96F8-5D850445F5C3}" destId="{BC523268-3BB6-4C63-B3A0-BF60A1B6327D}" srcOrd="1" destOrd="0" presId="urn:microsoft.com/office/officeart/2018/5/layout/IconCircleLabelList"/>
    <dgm:cxn modelId="{E16A8AE6-BD92-45D9-85E6-CFB3C90B6676}" type="presParOf" srcId="{A4D5F1AE-798E-400A-96F8-5D850445F5C3}" destId="{AA685E16-F407-45AE-8453-160280E64659}" srcOrd="2" destOrd="0" presId="urn:microsoft.com/office/officeart/2018/5/layout/IconCircleLabelList"/>
    <dgm:cxn modelId="{6FD1EA62-4735-452A-BADA-4DDACFF95C95}" type="presParOf" srcId="{A4D5F1AE-798E-400A-96F8-5D850445F5C3}" destId="{C176DD16-8AEA-42B8-A067-A64FC232924F}" srcOrd="3" destOrd="0" presId="urn:microsoft.com/office/officeart/2018/5/layout/IconCircleLabelList"/>
    <dgm:cxn modelId="{608B833E-E528-4B55-932C-2AB64BE20E37}" type="presParOf" srcId="{594BCD0C-B5EF-4A0E-BB7D-7155B40B4933}" destId="{B079B9A7-C6AA-4188-8564-51E0423834F0}" srcOrd="3" destOrd="0" presId="urn:microsoft.com/office/officeart/2018/5/layout/IconCircleLabelList"/>
    <dgm:cxn modelId="{F8283C58-4F7A-4F1D-9CB7-F30BE77745A5}" type="presParOf" srcId="{594BCD0C-B5EF-4A0E-BB7D-7155B40B4933}" destId="{001D4D0F-43FF-454B-A726-15EBD72D7291}" srcOrd="4" destOrd="0" presId="urn:microsoft.com/office/officeart/2018/5/layout/IconCircleLabelList"/>
    <dgm:cxn modelId="{E171A5BE-597C-4381-A127-84532C23C9A1}" type="presParOf" srcId="{001D4D0F-43FF-454B-A726-15EBD72D7291}" destId="{176D3422-6FE8-443B-A80C-D090479F04A3}" srcOrd="0" destOrd="0" presId="urn:microsoft.com/office/officeart/2018/5/layout/IconCircleLabelList"/>
    <dgm:cxn modelId="{6227C470-D1D0-4300-8C13-4BDEB3550282}" type="presParOf" srcId="{001D4D0F-43FF-454B-A726-15EBD72D7291}" destId="{81AAC814-CF2F-4EA7-846B-402102807CCF}" srcOrd="1" destOrd="0" presId="urn:microsoft.com/office/officeart/2018/5/layout/IconCircleLabelList"/>
    <dgm:cxn modelId="{61544003-CB0B-4206-99CA-596E8C471B51}" type="presParOf" srcId="{001D4D0F-43FF-454B-A726-15EBD72D7291}" destId="{E29F65A4-E2C5-4FFE-B40B-32C55D965901}" srcOrd="2" destOrd="0" presId="urn:microsoft.com/office/officeart/2018/5/layout/IconCircleLabelList"/>
    <dgm:cxn modelId="{57CE246E-89EE-4D44-A52F-0E42EA5846B3}" type="presParOf" srcId="{001D4D0F-43FF-454B-A726-15EBD72D7291}" destId="{F0067683-A23D-479F-B868-8D9E27131B84}" srcOrd="3" destOrd="0" presId="urn:microsoft.com/office/officeart/2018/5/layout/IconCircleLabelList"/>
    <dgm:cxn modelId="{14450626-573D-464B-A878-ACA131734C9C}" type="presParOf" srcId="{594BCD0C-B5EF-4A0E-BB7D-7155B40B4933}" destId="{BB6D51D8-052B-4E26-B163-F36E39233622}" srcOrd="5" destOrd="0" presId="urn:microsoft.com/office/officeart/2018/5/layout/IconCircleLabelList"/>
    <dgm:cxn modelId="{38BCD40A-458D-4610-82BC-FF2FEDADF415}" type="presParOf" srcId="{594BCD0C-B5EF-4A0E-BB7D-7155B40B4933}" destId="{B43E877F-BED1-42BD-8AAC-164DADAD1180}" srcOrd="6" destOrd="0" presId="urn:microsoft.com/office/officeart/2018/5/layout/IconCircleLabelList"/>
    <dgm:cxn modelId="{598A7312-6578-4947-9C7A-14BB3489ED46}" type="presParOf" srcId="{B43E877F-BED1-42BD-8AAC-164DADAD1180}" destId="{4D8A64B8-7620-4A72-8208-0D2F9D29C267}" srcOrd="0" destOrd="0" presId="urn:microsoft.com/office/officeart/2018/5/layout/IconCircleLabelList"/>
    <dgm:cxn modelId="{C686B23A-CDA1-4E48-9E33-6E1658F9E03F}" type="presParOf" srcId="{B43E877F-BED1-42BD-8AAC-164DADAD1180}" destId="{DEE4BFBC-B07A-43A5-A5EE-89F1AAB99153}" srcOrd="1" destOrd="0" presId="urn:microsoft.com/office/officeart/2018/5/layout/IconCircleLabelList"/>
    <dgm:cxn modelId="{B15BCA6F-C6D7-40D1-B9F5-0EC0F003DD23}" type="presParOf" srcId="{B43E877F-BED1-42BD-8AAC-164DADAD1180}" destId="{A7B8B959-28D9-49B4-8127-1F0040239193}" srcOrd="2" destOrd="0" presId="urn:microsoft.com/office/officeart/2018/5/layout/IconCircleLabelList"/>
    <dgm:cxn modelId="{ADF8943B-FC54-483B-832A-60BF9FBC288F}" type="presParOf" srcId="{B43E877F-BED1-42BD-8AAC-164DADAD1180}" destId="{3795ED92-8D97-4BCC-965B-F87873914150}" srcOrd="3" destOrd="0" presId="urn:microsoft.com/office/officeart/2018/5/layout/IconCircleLabelList"/>
    <dgm:cxn modelId="{E793E859-234B-44E6-8BA7-6EAB39CD1A0F}" type="presParOf" srcId="{594BCD0C-B5EF-4A0E-BB7D-7155B40B4933}" destId="{9B4188D7-E931-472B-915E-93EE82537F80}" srcOrd="7" destOrd="0" presId="urn:microsoft.com/office/officeart/2018/5/layout/IconCircleLabelList"/>
    <dgm:cxn modelId="{6A761F77-4915-4CB5-BC6E-16189FD39D93}" type="presParOf" srcId="{594BCD0C-B5EF-4A0E-BB7D-7155B40B4933}" destId="{28EE6333-3D3D-4C38-AD2B-BBDAEBE8A8DA}" srcOrd="8" destOrd="0" presId="urn:microsoft.com/office/officeart/2018/5/layout/IconCircleLabelList"/>
    <dgm:cxn modelId="{EED0D330-41CB-455F-9239-C4D6B400995E}" type="presParOf" srcId="{28EE6333-3D3D-4C38-AD2B-BBDAEBE8A8DA}" destId="{0AB23267-A0C8-473F-89D5-429CAE025A19}" srcOrd="0" destOrd="0" presId="urn:microsoft.com/office/officeart/2018/5/layout/IconCircleLabelList"/>
    <dgm:cxn modelId="{0A1543C6-51FC-4C1D-81DC-6E49045921D4}" type="presParOf" srcId="{28EE6333-3D3D-4C38-AD2B-BBDAEBE8A8DA}" destId="{CF9F402C-67E8-4E06-92B9-162B3224BB41}" srcOrd="1" destOrd="0" presId="urn:microsoft.com/office/officeart/2018/5/layout/IconCircleLabelList"/>
    <dgm:cxn modelId="{452520CD-4D9E-4C9F-AAA7-1FDF449F1994}" type="presParOf" srcId="{28EE6333-3D3D-4C38-AD2B-BBDAEBE8A8DA}" destId="{A47BC6BF-BEEA-4E72-8136-ACA955760C7A}" srcOrd="2" destOrd="0" presId="urn:microsoft.com/office/officeart/2018/5/layout/IconCircleLabelList"/>
    <dgm:cxn modelId="{ADB837F2-2E70-40F8-A16D-52DF97CDFA13}" type="presParOf" srcId="{28EE6333-3D3D-4C38-AD2B-BBDAEBE8A8DA}" destId="{A7B5EEA0-F16C-4C48-BC46-B35D9A763AF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B533EF-3376-4B54-9DE0-F5E32F63C945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fr-FR"/>
        </a:p>
      </dgm:t>
    </dgm:pt>
    <dgm:pt modelId="{C08B52F3-CB57-4836-9FAC-8893864740F8}">
      <dgm:prSet phldrT="[Texte]" custT="1"/>
      <dgm:spPr>
        <a:solidFill>
          <a:schemeClr val="accent2"/>
        </a:solidFill>
      </dgm:spPr>
      <dgm:t>
        <a:bodyPr/>
        <a:lstStyle/>
        <a:p>
          <a:r>
            <a:rPr lang="fr-FR" sz="1800" b="1"/>
            <a:t>Savoir vivre :</a:t>
          </a:r>
          <a:br>
            <a:rPr lang="fr-FR" sz="1800" b="1" i="1"/>
          </a:br>
          <a:r>
            <a:rPr lang="fr-FR" sz="1600" i="1"/>
            <a:t>Assiduité - Ponctualité - Présentation - Tenue - Comportement - Respect des personnes</a:t>
          </a:r>
          <a:endParaRPr lang="fr-FR" sz="1800" i="1"/>
        </a:p>
      </dgm:t>
    </dgm:pt>
    <dgm:pt modelId="{AF947229-425C-4FAC-AAB0-8A266ADFAC9F}" type="parTrans" cxnId="{F0CDDD33-4040-45DD-AA0E-DAE427DA07FF}">
      <dgm:prSet/>
      <dgm:spPr/>
      <dgm:t>
        <a:bodyPr/>
        <a:lstStyle/>
        <a:p>
          <a:endParaRPr lang="fr-FR"/>
        </a:p>
      </dgm:t>
    </dgm:pt>
    <dgm:pt modelId="{F1DEB049-FA22-40FD-9C70-D21EA8AFB273}" type="sibTrans" cxnId="{F0CDDD33-4040-45DD-AA0E-DAE427DA07FF}">
      <dgm:prSet/>
      <dgm:spPr/>
      <dgm:t>
        <a:bodyPr/>
        <a:lstStyle/>
        <a:p>
          <a:endParaRPr lang="fr-FR"/>
        </a:p>
      </dgm:t>
    </dgm:pt>
    <dgm:pt modelId="{CFF87817-E514-4306-9E55-D5EF16A71C48}">
      <dgm:prSet phldrT="[Texte]" custT="1"/>
      <dgm:spPr/>
      <dgm:t>
        <a:bodyPr/>
        <a:lstStyle/>
        <a:p>
          <a:pPr rtl="0"/>
          <a:r>
            <a:rPr lang="fr-FR" sz="1800" b="1">
              <a:effectLst/>
            </a:rPr>
            <a:t>Faculté d’intégration :</a:t>
          </a:r>
          <a:br>
            <a:rPr lang="fr-FR" sz="1800" b="1">
              <a:effectLst/>
            </a:rPr>
          </a:br>
          <a:r>
            <a:rPr lang="fr-FR" sz="1600" b="0" i="1">
              <a:effectLst/>
            </a:rPr>
            <a:t>Communication avec l’équipe</a:t>
          </a:r>
          <a:r>
            <a:rPr lang="fr-FR" sz="1600" b="0" i="1">
              <a:effectLst/>
              <a:latin typeface="Calibri Light" panose="020F0302020204030204"/>
            </a:rPr>
            <a:t> - </a:t>
          </a:r>
          <a:r>
            <a:rPr lang="fr-FR" sz="1600" b="0" i="1">
              <a:effectLst/>
            </a:rPr>
            <a:t>Communication avec les clients</a:t>
          </a:r>
          <a:r>
            <a:rPr lang="fr-FR" sz="1600" i="1"/>
            <a:t> internes et externes de l’entreprise</a:t>
          </a:r>
          <a:endParaRPr lang="fr-FR" sz="1800" i="1"/>
        </a:p>
      </dgm:t>
    </dgm:pt>
    <dgm:pt modelId="{C6D4DCBA-F6A0-438F-ABD7-3423F37ADE0C}" type="parTrans" cxnId="{4C5049AA-B98C-4F6B-8072-A420E63140E6}">
      <dgm:prSet/>
      <dgm:spPr/>
      <dgm:t>
        <a:bodyPr/>
        <a:lstStyle/>
        <a:p>
          <a:endParaRPr lang="fr-FR"/>
        </a:p>
      </dgm:t>
    </dgm:pt>
    <dgm:pt modelId="{E7A548CB-BFC0-48EF-BE95-A7313D7561C5}" type="sibTrans" cxnId="{4C5049AA-B98C-4F6B-8072-A420E63140E6}">
      <dgm:prSet/>
      <dgm:spPr/>
      <dgm:t>
        <a:bodyPr/>
        <a:lstStyle/>
        <a:p>
          <a:endParaRPr lang="fr-FR"/>
        </a:p>
      </dgm:t>
    </dgm:pt>
    <dgm:pt modelId="{69725A07-CFDA-4ABE-8863-57626371BEEE}">
      <dgm:prSet phldrT="[Texte]" custT="1"/>
      <dgm:spPr>
        <a:solidFill>
          <a:schemeClr val="accent4"/>
        </a:solidFill>
      </dgm:spPr>
      <dgm:t>
        <a:bodyPr/>
        <a:lstStyle/>
        <a:p>
          <a:pPr rtl="0"/>
          <a:r>
            <a:rPr lang="fr-FR" sz="1800" b="1">
              <a:effectLst/>
            </a:rPr>
            <a:t>Réaliser ses missions :</a:t>
          </a:r>
          <a:br>
            <a:rPr lang="fr-FR" sz="1600" b="1">
              <a:effectLst/>
            </a:rPr>
          </a:br>
          <a:r>
            <a:rPr lang="fr-FR" sz="1600" b="0" i="1">
              <a:effectLst/>
            </a:rPr>
            <a:t>Application des consignes - Rigueur et </a:t>
          </a:r>
          <a:r>
            <a:rPr lang="fr-FR" sz="1600" b="0" i="1">
              <a:effectLst/>
              <a:latin typeface="Calibri Light" panose="020F0302020204030204"/>
            </a:rPr>
            <a:t>organisation </a:t>
          </a:r>
          <a:r>
            <a:rPr lang="fr-FR" sz="1600" b="0" i="1">
              <a:effectLst/>
            </a:rPr>
            <a:t>- Autonomie – Gestion du temps - Suit et mène à bien les projets confiés – Responsabilités – Travail en équipe - Demande de l’aide à bon escient</a:t>
          </a:r>
          <a:r>
            <a:rPr lang="fr-FR" sz="1600" b="0" i="1">
              <a:effectLst/>
              <a:latin typeface="Calibri Light" panose="020F0302020204030204"/>
            </a:rPr>
            <a:t> </a:t>
          </a:r>
          <a:endParaRPr lang="fr-FR" sz="1600" i="1"/>
        </a:p>
      </dgm:t>
    </dgm:pt>
    <dgm:pt modelId="{FA6B9407-013F-4EF5-ABA2-232DF8145D53}" type="parTrans" cxnId="{69C45CC5-84BD-41AF-9917-396B823A36FD}">
      <dgm:prSet/>
      <dgm:spPr/>
      <dgm:t>
        <a:bodyPr/>
        <a:lstStyle/>
        <a:p>
          <a:endParaRPr lang="fr-FR"/>
        </a:p>
      </dgm:t>
    </dgm:pt>
    <dgm:pt modelId="{8ED5661C-D054-4459-ADC6-D4CA546C805D}" type="sibTrans" cxnId="{69C45CC5-84BD-41AF-9917-396B823A36FD}">
      <dgm:prSet/>
      <dgm:spPr/>
      <dgm:t>
        <a:bodyPr/>
        <a:lstStyle/>
        <a:p>
          <a:endParaRPr lang="fr-FR"/>
        </a:p>
      </dgm:t>
    </dgm:pt>
    <dgm:pt modelId="{B066A279-6AE8-4337-9946-2F3142324EBB}">
      <dgm:prSet custT="1"/>
      <dgm:spPr>
        <a:solidFill>
          <a:schemeClr val="accent5"/>
        </a:solidFill>
      </dgm:spPr>
      <dgm:t>
        <a:bodyPr/>
        <a:lstStyle/>
        <a:p>
          <a:r>
            <a:rPr lang="fr-FR" sz="1800" b="1"/>
            <a:t>Engagement personnel : </a:t>
          </a:r>
          <a:br>
            <a:rPr lang="fr-FR" sz="1800"/>
          </a:br>
          <a:r>
            <a:rPr lang="fr-FR" sz="1600" i="1"/>
            <a:t>Qualités d’écoute - Qualités relationnelles – Esprit d’initiative -  Motivation – Fiabilité - Persévérance face aux difficultés – Force de proposition - Prend en compte les observations</a:t>
          </a:r>
          <a:endParaRPr lang="fr-FR" sz="1800" i="1"/>
        </a:p>
      </dgm:t>
    </dgm:pt>
    <dgm:pt modelId="{07BFC5A8-FB0C-4BEE-B3E7-2DDCE3D45254}" type="parTrans" cxnId="{0EC74FDA-3A37-4AB3-876E-BD0FF3F48EA8}">
      <dgm:prSet/>
      <dgm:spPr/>
      <dgm:t>
        <a:bodyPr/>
        <a:lstStyle/>
        <a:p>
          <a:endParaRPr lang="fr-FR"/>
        </a:p>
      </dgm:t>
    </dgm:pt>
    <dgm:pt modelId="{A8053CBE-0A33-4C18-9DFE-44C5AE88D994}" type="sibTrans" cxnId="{0EC74FDA-3A37-4AB3-876E-BD0FF3F48EA8}">
      <dgm:prSet/>
      <dgm:spPr/>
      <dgm:t>
        <a:bodyPr/>
        <a:lstStyle/>
        <a:p>
          <a:endParaRPr lang="fr-FR"/>
        </a:p>
      </dgm:t>
    </dgm:pt>
    <dgm:pt modelId="{FDA04EBD-4355-48C5-BE9D-EDC72E0A0C9C}" type="pres">
      <dgm:prSet presAssocID="{61B533EF-3376-4B54-9DE0-F5E32F63C945}" presName="Name0" presStyleCnt="0">
        <dgm:presLayoutVars>
          <dgm:chMax val="7"/>
          <dgm:chPref val="7"/>
          <dgm:dir/>
        </dgm:presLayoutVars>
      </dgm:prSet>
      <dgm:spPr/>
    </dgm:pt>
    <dgm:pt modelId="{2F42330F-1004-4DC1-978E-51C7FEAC4FF6}" type="pres">
      <dgm:prSet presAssocID="{61B533EF-3376-4B54-9DE0-F5E32F63C945}" presName="Name1" presStyleCnt="0"/>
      <dgm:spPr/>
    </dgm:pt>
    <dgm:pt modelId="{B888A2D3-D3EB-4138-8FE4-97A64E9CEA94}" type="pres">
      <dgm:prSet presAssocID="{61B533EF-3376-4B54-9DE0-F5E32F63C945}" presName="cycle" presStyleCnt="0"/>
      <dgm:spPr/>
    </dgm:pt>
    <dgm:pt modelId="{193E3419-6962-403F-A082-0A1CE28245C1}" type="pres">
      <dgm:prSet presAssocID="{61B533EF-3376-4B54-9DE0-F5E32F63C945}" presName="srcNode" presStyleLbl="node1" presStyleIdx="0" presStyleCnt="4"/>
      <dgm:spPr/>
    </dgm:pt>
    <dgm:pt modelId="{BE1FDFE2-E9A0-4268-921E-D854448AACFF}" type="pres">
      <dgm:prSet presAssocID="{61B533EF-3376-4B54-9DE0-F5E32F63C945}" presName="conn" presStyleLbl="parChTrans1D2" presStyleIdx="0" presStyleCnt="1"/>
      <dgm:spPr/>
    </dgm:pt>
    <dgm:pt modelId="{448A9B41-DA90-47F8-85B6-B58213DDEE4B}" type="pres">
      <dgm:prSet presAssocID="{61B533EF-3376-4B54-9DE0-F5E32F63C945}" presName="extraNode" presStyleLbl="node1" presStyleIdx="0" presStyleCnt="4"/>
      <dgm:spPr/>
    </dgm:pt>
    <dgm:pt modelId="{278653CD-F1FA-4AEE-B832-90A72A475BDB}" type="pres">
      <dgm:prSet presAssocID="{61B533EF-3376-4B54-9DE0-F5E32F63C945}" presName="dstNode" presStyleLbl="node1" presStyleIdx="0" presStyleCnt="4"/>
      <dgm:spPr/>
    </dgm:pt>
    <dgm:pt modelId="{FB09A00F-C461-4327-8B2A-BA3BE6D341C0}" type="pres">
      <dgm:prSet presAssocID="{C08B52F3-CB57-4836-9FAC-8893864740F8}" presName="text_1" presStyleLbl="node1" presStyleIdx="0" presStyleCnt="4">
        <dgm:presLayoutVars>
          <dgm:bulletEnabled val="1"/>
        </dgm:presLayoutVars>
      </dgm:prSet>
      <dgm:spPr/>
    </dgm:pt>
    <dgm:pt modelId="{B166F343-A79E-42BA-B54D-CE2A318FDC37}" type="pres">
      <dgm:prSet presAssocID="{C08B52F3-CB57-4836-9FAC-8893864740F8}" presName="accent_1" presStyleCnt="0"/>
      <dgm:spPr/>
    </dgm:pt>
    <dgm:pt modelId="{48720960-B3D3-49CE-B368-E42AF95DB33A}" type="pres">
      <dgm:prSet presAssocID="{C08B52F3-CB57-4836-9FAC-8893864740F8}" presName="accentRepeatNode" presStyleLbl="solidFgAcc1" presStyleIdx="0" presStyleCnt="4"/>
      <dgm:spPr/>
    </dgm:pt>
    <dgm:pt modelId="{AEF4A993-C1BB-475B-B675-A7C0C9073EEA}" type="pres">
      <dgm:prSet presAssocID="{CFF87817-E514-4306-9E55-D5EF16A71C48}" presName="text_2" presStyleLbl="node1" presStyleIdx="1" presStyleCnt="4">
        <dgm:presLayoutVars>
          <dgm:bulletEnabled val="1"/>
        </dgm:presLayoutVars>
      </dgm:prSet>
      <dgm:spPr/>
    </dgm:pt>
    <dgm:pt modelId="{FD385AC0-CC52-4D20-B9AF-550211BAD7C7}" type="pres">
      <dgm:prSet presAssocID="{CFF87817-E514-4306-9E55-D5EF16A71C48}" presName="accent_2" presStyleCnt="0"/>
      <dgm:spPr/>
    </dgm:pt>
    <dgm:pt modelId="{88EA6EB6-565C-44FE-B83B-B64CA283BBB3}" type="pres">
      <dgm:prSet presAssocID="{CFF87817-E514-4306-9E55-D5EF16A71C48}" presName="accentRepeatNode" presStyleLbl="solidFgAcc1" presStyleIdx="1" presStyleCnt="4"/>
      <dgm:spPr/>
    </dgm:pt>
    <dgm:pt modelId="{99F9A2F0-233A-425B-A813-506E610C6F4E}" type="pres">
      <dgm:prSet presAssocID="{69725A07-CFDA-4ABE-8863-57626371BEEE}" presName="text_3" presStyleLbl="node1" presStyleIdx="2" presStyleCnt="4">
        <dgm:presLayoutVars>
          <dgm:bulletEnabled val="1"/>
        </dgm:presLayoutVars>
      </dgm:prSet>
      <dgm:spPr/>
    </dgm:pt>
    <dgm:pt modelId="{6C233049-021E-44BA-88DD-CD5353804FF4}" type="pres">
      <dgm:prSet presAssocID="{69725A07-CFDA-4ABE-8863-57626371BEEE}" presName="accent_3" presStyleCnt="0"/>
      <dgm:spPr/>
    </dgm:pt>
    <dgm:pt modelId="{057C2466-83D0-4195-9AC2-5F735030F844}" type="pres">
      <dgm:prSet presAssocID="{69725A07-CFDA-4ABE-8863-57626371BEEE}" presName="accentRepeatNode" presStyleLbl="solidFgAcc1" presStyleIdx="2" presStyleCnt="4"/>
      <dgm:spPr/>
    </dgm:pt>
    <dgm:pt modelId="{2F92C7F6-35BF-4E45-913B-8999B1DE615D}" type="pres">
      <dgm:prSet presAssocID="{B066A279-6AE8-4337-9946-2F3142324EBB}" presName="text_4" presStyleLbl="node1" presStyleIdx="3" presStyleCnt="4">
        <dgm:presLayoutVars>
          <dgm:bulletEnabled val="1"/>
        </dgm:presLayoutVars>
      </dgm:prSet>
      <dgm:spPr/>
    </dgm:pt>
    <dgm:pt modelId="{FC508624-C8FF-44DE-B295-DE1634D766BE}" type="pres">
      <dgm:prSet presAssocID="{B066A279-6AE8-4337-9946-2F3142324EBB}" presName="accent_4" presStyleCnt="0"/>
      <dgm:spPr/>
    </dgm:pt>
    <dgm:pt modelId="{9098472F-0E63-404A-9612-6E56E89BD923}" type="pres">
      <dgm:prSet presAssocID="{B066A279-6AE8-4337-9946-2F3142324EBB}" presName="accentRepeatNode" presStyleLbl="solidFgAcc1" presStyleIdx="3" presStyleCnt="4"/>
      <dgm:spPr/>
    </dgm:pt>
  </dgm:ptLst>
  <dgm:cxnLst>
    <dgm:cxn modelId="{3AE8B817-8B9D-4CA2-8C6C-CF9957A050C9}" type="presOf" srcId="{F1DEB049-FA22-40FD-9C70-D21EA8AFB273}" destId="{BE1FDFE2-E9A0-4268-921E-D854448AACFF}" srcOrd="0" destOrd="0" presId="urn:microsoft.com/office/officeart/2008/layout/VerticalCurvedList"/>
    <dgm:cxn modelId="{F0CDDD33-4040-45DD-AA0E-DAE427DA07FF}" srcId="{61B533EF-3376-4B54-9DE0-F5E32F63C945}" destId="{C08B52F3-CB57-4836-9FAC-8893864740F8}" srcOrd="0" destOrd="0" parTransId="{AF947229-425C-4FAC-AAB0-8A266ADFAC9F}" sibTransId="{F1DEB049-FA22-40FD-9C70-D21EA8AFB273}"/>
    <dgm:cxn modelId="{16CBA340-D1F7-4BA0-81A5-A9A9162A753E}" type="presOf" srcId="{C08B52F3-CB57-4836-9FAC-8893864740F8}" destId="{FB09A00F-C461-4327-8B2A-BA3BE6D341C0}" srcOrd="0" destOrd="0" presId="urn:microsoft.com/office/officeart/2008/layout/VerticalCurvedList"/>
    <dgm:cxn modelId="{624EBB98-6737-48F8-8376-BDE058BD3B8E}" type="presOf" srcId="{69725A07-CFDA-4ABE-8863-57626371BEEE}" destId="{99F9A2F0-233A-425B-A813-506E610C6F4E}" srcOrd="0" destOrd="0" presId="urn:microsoft.com/office/officeart/2008/layout/VerticalCurvedList"/>
    <dgm:cxn modelId="{61AA2F9A-176A-4DDC-B05C-5D2B378E4F03}" type="presOf" srcId="{CFF87817-E514-4306-9E55-D5EF16A71C48}" destId="{AEF4A993-C1BB-475B-B675-A7C0C9073EEA}" srcOrd="0" destOrd="0" presId="urn:microsoft.com/office/officeart/2008/layout/VerticalCurvedList"/>
    <dgm:cxn modelId="{4C5049AA-B98C-4F6B-8072-A420E63140E6}" srcId="{61B533EF-3376-4B54-9DE0-F5E32F63C945}" destId="{CFF87817-E514-4306-9E55-D5EF16A71C48}" srcOrd="1" destOrd="0" parTransId="{C6D4DCBA-F6A0-438F-ABD7-3423F37ADE0C}" sibTransId="{E7A548CB-BFC0-48EF-BE95-A7313D7561C5}"/>
    <dgm:cxn modelId="{69C45CC5-84BD-41AF-9917-396B823A36FD}" srcId="{61B533EF-3376-4B54-9DE0-F5E32F63C945}" destId="{69725A07-CFDA-4ABE-8863-57626371BEEE}" srcOrd="2" destOrd="0" parTransId="{FA6B9407-013F-4EF5-ABA2-232DF8145D53}" sibTransId="{8ED5661C-D054-4459-ADC6-D4CA546C805D}"/>
    <dgm:cxn modelId="{BD85BCC9-D797-42EB-A6AE-EC8AB9927B4B}" type="presOf" srcId="{B066A279-6AE8-4337-9946-2F3142324EBB}" destId="{2F92C7F6-35BF-4E45-913B-8999B1DE615D}" srcOrd="0" destOrd="0" presId="urn:microsoft.com/office/officeart/2008/layout/VerticalCurvedList"/>
    <dgm:cxn modelId="{0EC74FDA-3A37-4AB3-876E-BD0FF3F48EA8}" srcId="{61B533EF-3376-4B54-9DE0-F5E32F63C945}" destId="{B066A279-6AE8-4337-9946-2F3142324EBB}" srcOrd="3" destOrd="0" parTransId="{07BFC5A8-FB0C-4BEE-B3E7-2DDCE3D45254}" sibTransId="{A8053CBE-0A33-4C18-9DFE-44C5AE88D994}"/>
    <dgm:cxn modelId="{BB5885F2-BBA6-4193-8C3F-056659C02DC7}" type="presOf" srcId="{61B533EF-3376-4B54-9DE0-F5E32F63C945}" destId="{FDA04EBD-4355-48C5-BE9D-EDC72E0A0C9C}" srcOrd="0" destOrd="0" presId="urn:microsoft.com/office/officeart/2008/layout/VerticalCurvedList"/>
    <dgm:cxn modelId="{23EA45F3-3745-495C-A3FF-01F491103A21}" type="presParOf" srcId="{FDA04EBD-4355-48C5-BE9D-EDC72E0A0C9C}" destId="{2F42330F-1004-4DC1-978E-51C7FEAC4FF6}" srcOrd="0" destOrd="0" presId="urn:microsoft.com/office/officeart/2008/layout/VerticalCurvedList"/>
    <dgm:cxn modelId="{E5B1D41B-05EB-4124-8111-62C32A6BCEBB}" type="presParOf" srcId="{2F42330F-1004-4DC1-978E-51C7FEAC4FF6}" destId="{B888A2D3-D3EB-4138-8FE4-97A64E9CEA94}" srcOrd="0" destOrd="0" presId="urn:microsoft.com/office/officeart/2008/layout/VerticalCurvedList"/>
    <dgm:cxn modelId="{E822B10E-4E17-496F-BB1C-4D20C26E1DAA}" type="presParOf" srcId="{B888A2D3-D3EB-4138-8FE4-97A64E9CEA94}" destId="{193E3419-6962-403F-A082-0A1CE28245C1}" srcOrd="0" destOrd="0" presId="urn:microsoft.com/office/officeart/2008/layout/VerticalCurvedList"/>
    <dgm:cxn modelId="{491F11ED-D6BC-4CA2-883B-059B68492A22}" type="presParOf" srcId="{B888A2D3-D3EB-4138-8FE4-97A64E9CEA94}" destId="{BE1FDFE2-E9A0-4268-921E-D854448AACFF}" srcOrd="1" destOrd="0" presId="urn:microsoft.com/office/officeart/2008/layout/VerticalCurvedList"/>
    <dgm:cxn modelId="{0CCA1875-A439-4617-8B87-196982B72ADE}" type="presParOf" srcId="{B888A2D3-D3EB-4138-8FE4-97A64E9CEA94}" destId="{448A9B41-DA90-47F8-85B6-B58213DDEE4B}" srcOrd="2" destOrd="0" presId="urn:microsoft.com/office/officeart/2008/layout/VerticalCurvedList"/>
    <dgm:cxn modelId="{88DE8AAE-3AE6-449A-9852-468911C9602A}" type="presParOf" srcId="{B888A2D3-D3EB-4138-8FE4-97A64E9CEA94}" destId="{278653CD-F1FA-4AEE-B832-90A72A475BDB}" srcOrd="3" destOrd="0" presId="urn:microsoft.com/office/officeart/2008/layout/VerticalCurvedList"/>
    <dgm:cxn modelId="{62F7790C-8D9E-41A6-813B-8A69784B6B9C}" type="presParOf" srcId="{2F42330F-1004-4DC1-978E-51C7FEAC4FF6}" destId="{FB09A00F-C461-4327-8B2A-BA3BE6D341C0}" srcOrd="1" destOrd="0" presId="urn:microsoft.com/office/officeart/2008/layout/VerticalCurvedList"/>
    <dgm:cxn modelId="{B90B1F84-9048-45BE-876A-6772D9BA218E}" type="presParOf" srcId="{2F42330F-1004-4DC1-978E-51C7FEAC4FF6}" destId="{B166F343-A79E-42BA-B54D-CE2A318FDC37}" srcOrd="2" destOrd="0" presId="urn:microsoft.com/office/officeart/2008/layout/VerticalCurvedList"/>
    <dgm:cxn modelId="{31889841-F142-47E2-BFBA-502EAF0C3034}" type="presParOf" srcId="{B166F343-A79E-42BA-B54D-CE2A318FDC37}" destId="{48720960-B3D3-49CE-B368-E42AF95DB33A}" srcOrd="0" destOrd="0" presId="urn:microsoft.com/office/officeart/2008/layout/VerticalCurvedList"/>
    <dgm:cxn modelId="{116BB967-7E29-4BC6-8BE3-B93410F7DE9B}" type="presParOf" srcId="{2F42330F-1004-4DC1-978E-51C7FEAC4FF6}" destId="{AEF4A993-C1BB-475B-B675-A7C0C9073EEA}" srcOrd="3" destOrd="0" presId="urn:microsoft.com/office/officeart/2008/layout/VerticalCurvedList"/>
    <dgm:cxn modelId="{93146CCF-D956-42CD-AFFB-E1DC31FFD058}" type="presParOf" srcId="{2F42330F-1004-4DC1-978E-51C7FEAC4FF6}" destId="{FD385AC0-CC52-4D20-B9AF-550211BAD7C7}" srcOrd="4" destOrd="0" presId="urn:microsoft.com/office/officeart/2008/layout/VerticalCurvedList"/>
    <dgm:cxn modelId="{58DEAC0F-0DF7-4D50-8EAB-EC54051256D6}" type="presParOf" srcId="{FD385AC0-CC52-4D20-B9AF-550211BAD7C7}" destId="{88EA6EB6-565C-44FE-B83B-B64CA283BBB3}" srcOrd="0" destOrd="0" presId="urn:microsoft.com/office/officeart/2008/layout/VerticalCurvedList"/>
    <dgm:cxn modelId="{5ACD8109-0C25-4FC6-ACFA-20ABE968A67C}" type="presParOf" srcId="{2F42330F-1004-4DC1-978E-51C7FEAC4FF6}" destId="{99F9A2F0-233A-425B-A813-506E610C6F4E}" srcOrd="5" destOrd="0" presId="urn:microsoft.com/office/officeart/2008/layout/VerticalCurvedList"/>
    <dgm:cxn modelId="{377BF9F1-CE6B-4A31-8BD3-FE92D6844051}" type="presParOf" srcId="{2F42330F-1004-4DC1-978E-51C7FEAC4FF6}" destId="{6C233049-021E-44BA-88DD-CD5353804FF4}" srcOrd="6" destOrd="0" presId="urn:microsoft.com/office/officeart/2008/layout/VerticalCurvedList"/>
    <dgm:cxn modelId="{BDCBC741-4BE3-4381-925E-9D7C1E815934}" type="presParOf" srcId="{6C233049-021E-44BA-88DD-CD5353804FF4}" destId="{057C2466-83D0-4195-9AC2-5F735030F844}" srcOrd="0" destOrd="0" presId="urn:microsoft.com/office/officeart/2008/layout/VerticalCurvedList"/>
    <dgm:cxn modelId="{EE44E880-5486-48F7-A85A-19681A1F03FC}" type="presParOf" srcId="{2F42330F-1004-4DC1-978E-51C7FEAC4FF6}" destId="{2F92C7F6-35BF-4E45-913B-8999B1DE615D}" srcOrd="7" destOrd="0" presId="urn:microsoft.com/office/officeart/2008/layout/VerticalCurvedList"/>
    <dgm:cxn modelId="{A1EE6DA0-058F-464A-B760-59EE0D7F7A28}" type="presParOf" srcId="{2F42330F-1004-4DC1-978E-51C7FEAC4FF6}" destId="{FC508624-C8FF-44DE-B295-DE1634D766BE}" srcOrd="8" destOrd="0" presId="urn:microsoft.com/office/officeart/2008/layout/VerticalCurvedList"/>
    <dgm:cxn modelId="{A858B8A9-83C3-407C-BFE1-15FA4897DB56}" type="presParOf" srcId="{FC508624-C8FF-44DE-B295-DE1634D766BE}" destId="{9098472F-0E63-404A-9612-6E56E89BD92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2FE09C-491F-4D49-B7BF-9719ADE8E222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E141AD95-5B30-4B9F-B261-F4A119B20F17}">
      <dgm:prSet phldrT="[Texte]"/>
      <dgm:spPr>
        <a:solidFill>
          <a:srgbClr val="5B5B5B"/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fr-FR" err="1">
              <a:latin typeface="Gill Sans MT" panose="020B0502020104020203" pitchFamily="34" charset="0"/>
            </a:rPr>
            <a:t>Alternant.e</a:t>
          </a:r>
          <a:endParaRPr lang="fr-FR">
            <a:latin typeface="Gill Sans MT" panose="020B0502020104020203" pitchFamily="34" charset="0"/>
          </a:endParaRPr>
        </a:p>
      </dgm:t>
    </dgm:pt>
    <dgm:pt modelId="{811AA586-882D-4638-AC2E-20EEEDCF5760}" type="parTrans" cxnId="{81D826B5-7505-4ACA-9FF0-8E46FAC6436A}">
      <dgm:prSet/>
      <dgm:spPr/>
      <dgm:t>
        <a:bodyPr/>
        <a:lstStyle/>
        <a:p>
          <a:endParaRPr lang="fr-FR"/>
        </a:p>
      </dgm:t>
    </dgm:pt>
    <dgm:pt modelId="{B9D89FB7-C3F4-4227-9D2E-4ED3AE9D1330}" type="sibTrans" cxnId="{81D826B5-7505-4ACA-9FF0-8E46FAC6436A}">
      <dgm:prSet/>
      <dgm:spPr/>
      <dgm:t>
        <a:bodyPr/>
        <a:lstStyle/>
        <a:p>
          <a:endParaRPr lang="fr-FR"/>
        </a:p>
      </dgm:t>
    </dgm:pt>
    <dgm:pt modelId="{63F17A2E-2D85-4B89-8C23-61AAB8A05200}">
      <dgm:prSet phldrT="[Texte]"/>
      <dgm:spPr>
        <a:solidFill>
          <a:srgbClr val="5B5B5B"/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fr-FR">
              <a:latin typeface="Gill Sans MT"/>
            </a:rPr>
            <a:t>Tuteur Entreprise ou maitre d’apprentissage</a:t>
          </a:r>
        </a:p>
      </dgm:t>
    </dgm:pt>
    <dgm:pt modelId="{1C6BEA52-91B0-48C8-A1A3-4CB83B20E19C}" type="parTrans" cxnId="{A0D5CDF5-0917-4814-9BDC-C0030979FD16}">
      <dgm:prSet/>
      <dgm:spPr/>
      <dgm:t>
        <a:bodyPr/>
        <a:lstStyle/>
        <a:p>
          <a:endParaRPr lang="fr-FR"/>
        </a:p>
      </dgm:t>
    </dgm:pt>
    <dgm:pt modelId="{0DEAACEC-E132-4A61-A667-AFB6A8268D1C}" type="sibTrans" cxnId="{A0D5CDF5-0917-4814-9BDC-C0030979FD16}">
      <dgm:prSet/>
      <dgm:spPr/>
      <dgm:t>
        <a:bodyPr/>
        <a:lstStyle/>
        <a:p>
          <a:endParaRPr lang="fr-FR"/>
        </a:p>
      </dgm:t>
    </dgm:pt>
    <dgm:pt modelId="{D15E4C9B-8D04-4E8A-90B6-B41A2077777C}">
      <dgm:prSet/>
      <dgm:spPr>
        <a:solidFill>
          <a:srgbClr val="5B5B5B"/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fr-FR">
              <a:latin typeface="Gill Sans MT"/>
            </a:rPr>
            <a:t>Tuteur pédagogique</a:t>
          </a:r>
        </a:p>
      </dgm:t>
    </dgm:pt>
    <dgm:pt modelId="{573E77F5-F696-48EA-A7F3-876B263F7CC7}" type="parTrans" cxnId="{D9612E99-31A1-45A8-BD50-9749480BE94B}">
      <dgm:prSet/>
      <dgm:spPr/>
      <dgm:t>
        <a:bodyPr/>
        <a:lstStyle/>
        <a:p>
          <a:endParaRPr lang="fr-FR"/>
        </a:p>
      </dgm:t>
    </dgm:pt>
    <dgm:pt modelId="{532639A3-352E-4656-A996-44E1335B66D0}" type="sibTrans" cxnId="{D9612E99-31A1-45A8-BD50-9749480BE94B}">
      <dgm:prSet/>
      <dgm:spPr/>
      <dgm:t>
        <a:bodyPr/>
        <a:lstStyle/>
        <a:p>
          <a:endParaRPr lang="fr-FR"/>
        </a:p>
      </dgm:t>
    </dgm:pt>
    <dgm:pt modelId="{203A2365-1FA0-4507-B52A-8B10DB56A645}">
      <dgm:prSet custT="1"/>
      <dgm:spPr>
        <a:solidFill>
          <a:schemeClr val="bg1">
            <a:alpha val="9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rtl="0">
            <a:buFontTx/>
            <a:buNone/>
          </a:pPr>
          <a:r>
            <a:rPr lang="fr-FR" sz="1800">
              <a:latin typeface="Leelawadee"/>
              <a:cs typeface="Leelawadee"/>
            </a:rPr>
            <a:t>   Si besoin de la présence en entreprise de l’alternant pour mission ou évènement en lien avec la formation visée :</a:t>
          </a:r>
        </a:p>
      </dgm:t>
    </dgm:pt>
    <dgm:pt modelId="{17870631-D1E4-419B-9A1A-646AECFF9902}" type="parTrans" cxnId="{B19A9AD4-5C84-4D9E-9E79-A13A9564E097}">
      <dgm:prSet/>
      <dgm:spPr/>
      <dgm:t>
        <a:bodyPr/>
        <a:lstStyle/>
        <a:p>
          <a:endParaRPr lang="fr-FR"/>
        </a:p>
      </dgm:t>
    </dgm:pt>
    <dgm:pt modelId="{1DB5EB17-0F00-42C1-8860-D242A1DA097A}" type="sibTrans" cxnId="{B19A9AD4-5C84-4D9E-9E79-A13A9564E097}">
      <dgm:prSet/>
      <dgm:spPr/>
      <dgm:t>
        <a:bodyPr/>
        <a:lstStyle/>
        <a:p>
          <a:endParaRPr lang="fr-FR"/>
        </a:p>
      </dgm:t>
    </dgm:pt>
    <dgm:pt modelId="{CBD24C8B-5BC7-47DD-91DE-7D7EFE28E519}">
      <dgm:prSet custT="1"/>
      <dgm:spPr>
        <a:solidFill>
          <a:schemeClr val="bg1">
            <a:alpha val="9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fr-FR" sz="1800">
              <a:latin typeface="Leelawadee"/>
              <a:cs typeface="Leelawadee"/>
            </a:rPr>
            <a:t>Calendrier de formation est un document contractuel</a:t>
          </a:r>
        </a:p>
      </dgm:t>
    </dgm:pt>
    <dgm:pt modelId="{5456EB38-0DC5-4D82-BD42-059D18D4A6BD}" type="parTrans" cxnId="{62C25C9A-E6AA-44C2-96FB-D6DEA1216FB5}">
      <dgm:prSet/>
      <dgm:spPr/>
      <dgm:t>
        <a:bodyPr/>
        <a:lstStyle/>
        <a:p>
          <a:endParaRPr lang="fr-FR"/>
        </a:p>
      </dgm:t>
    </dgm:pt>
    <dgm:pt modelId="{E160FFE6-1C11-4D40-AD89-4411E10CA253}" type="sibTrans" cxnId="{62C25C9A-E6AA-44C2-96FB-D6DEA1216FB5}">
      <dgm:prSet/>
      <dgm:spPr/>
      <dgm:t>
        <a:bodyPr/>
        <a:lstStyle/>
        <a:p>
          <a:endParaRPr lang="fr-FR"/>
        </a:p>
      </dgm:t>
    </dgm:pt>
    <dgm:pt modelId="{CF913C4E-73DA-45A5-8E25-3ABAE5E19AF7}">
      <dgm:prSet custT="1"/>
      <dgm:spPr>
        <a:solidFill>
          <a:schemeClr val="bg1">
            <a:alpha val="9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fr-FR" sz="1800">
              <a:latin typeface="Leelawadee"/>
              <a:cs typeface="Leelawadee"/>
            </a:rPr>
            <a:t>Le tuteur entreprise doit justifier et transmettre sa demande auprès des relations entreprises</a:t>
          </a:r>
        </a:p>
      </dgm:t>
    </dgm:pt>
    <dgm:pt modelId="{1B175BD0-1395-4BAE-9659-E6B054E67223}" type="parTrans" cxnId="{AD7088DD-C59E-403A-9F33-3BD2212D2329}">
      <dgm:prSet/>
      <dgm:spPr/>
      <dgm:t>
        <a:bodyPr/>
        <a:lstStyle/>
        <a:p>
          <a:endParaRPr lang="fr-FR"/>
        </a:p>
      </dgm:t>
    </dgm:pt>
    <dgm:pt modelId="{A45D261D-EBA9-4199-BCED-E3D6EE47E3E2}" type="sibTrans" cxnId="{AD7088DD-C59E-403A-9F33-3BD2212D2329}">
      <dgm:prSet/>
      <dgm:spPr/>
      <dgm:t>
        <a:bodyPr/>
        <a:lstStyle/>
        <a:p>
          <a:endParaRPr lang="fr-FR"/>
        </a:p>
      </dgm:t>
    </dgm:pt>
    <dgm:pt modelId="{914BF3C8-FC58-492B-9AEE-9BB3E075A0E9}">
      <dgm:prSet phldrT="[Texte]" custT="1"/>
      <dgm:spPr>
        <a:solidFill>
          <a:schemeClr val="bg1">
            <a:alpha val="9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fr-FR" sz="1800" err="1">
              <a:latin typeface="Leelawadee"/>
              <a:cs typeface="Leelawadee"/>
            </a:rPr>
            <a:t>Etat</a:t>
          </a:r>
          <a:r>
            <a:rPr lang="fr-FR" sz="1800">
              <a:latin typeface="Leelawadee"/>
              <a:cs typeface="Leelawadee"/>
            </a:rPr>
            <a:t> des absences transmises aux entreprises par 3iS en fin de mois, si absence non justifiée = </a:t>
          </a:r>
          <a:r>
            <a:rPr lang="fr-FR" sz="1800" b="1">
              <a:solidFill>
                <a:schemeClr val="accent2"/>
              </a:solidFill>
              <a:latin typeface="Leelawadee"/>
              <a:cs typeface="Leelawadee"/>
            </a:rPr>
            <a:t>retenue sur Salaire</a:t>
          </a:r>
        </a:p>
      </dgm:t>
    </dgm:pt>
    <dgm:pt modelId="{F12776BB-6101-4F32-BD27-CC9BA704F151}" type="parTrans" cxnId="{7497C1EC-3626-4A96-BF0F-537FA95893C0}">
      <dgm:prSet/>
      <dgm:spPr/>
      <dgm:t>
        <a:bodyPr/>
        <a:lstStyle/>
        <a:p>
          <a:endParaRPr lang="fr-FR"/>
        </a:p>
      </dgm:t>
    </dgm:pt>
    <dgm:pt modelId="{404F5BFF-D1AA-479E-A21A-14758AD3B8C6}" type="sibTrans" cxnId="{7497C1EC-3626-4A96-BF0F-537FA95893C0}">
      <dgm:prSet/>
      <dgm:spPr/>
      <dgm:t>
        <a:bodyPr/>
        <a:lstStyle/>
        <a:p>
          <a:endParaRPr lang="fr-FR"/>
        </a:p>
      </dgm:t>
    </dgm:pt>
    <dgm:pt modelId="{A973FD34-86BF-4C42-85D5-EBEE326FA7E1}">
      <dgm:prSet phldrT="[Texte]" custT="1"/>
      <dgm:spPr>
        <a:solidFill>
          <a:schemeClr val="bg1">
            <a:alpha val="9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fr-FR" sz="1800">
              <a:solidFill>
                <a:schemeClr val="tx1"/>
              </a:solidFill>
              <a:latin typeface="Leelawadee"/>
              <a:cs typeface="Leelawadee"/>
            </a:rPr>
            <a:t>Présence obligatoire à 3iS pour tous les enseignements</a:t>
          </a:r>
          <a:endParaRPr lang="fr-FR" sz="1800" b="0">
            <a:solidFill>
              <a:schemeClr val="tx1"/>
            </a:solidFill>
            <a:latin typeface="Leelawadee"/>
            <a:cs typeface="Leelawadee"/>
          </a:endParaRPr>
        </a:p>
      </dgm:t>
    </dgm:pt>
    <dgm:pt modelId="{F794F47E-8F55-49E2-9103-8BC66CAB8704}" type="parTrans" cxnId="{CAF39A36-2129-427D-846B-403D0F45C92C}">
      <dgm:prSet/>
      <dgm:spPr/>
      <dgm:t>
        <a:bodyPr/>
        <a:lstStyle/>
        <a:p>
          <a:endParaRPr lang="fr-FR"/>
        </a:p>
      </dgm:t>
    </dgm:pt>
    <dgm:pt modelId="{268A358D-3ED4-4717-B28A-8561C1CBEEF7}" type="sibTrans" cxnId="{CAF39A36-2129-427D-846B-403D0F45C92C}">
      <dgm:prSet/>
      <dgm:spPr/>
      <dgm:t>
        <a:bodyPr/>
        <a:lstStyle/>
        <a:p>
          <a:endParaRPr lang="fr-FR"/>
        </a:p>
      </dgm:t>
    </dgm:pt>
    <dgm:pt modelId="{7C1720F7-8690-4E20-81B1-26DE1948C301}">
      <dgm:prSet phldrT="[Texte]" custT="1"/>
      <dgm:spPr>
        <a:solidFill>
          <a:schemeClr val="bg1">
            <a:alpha val="9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fr-FR" sz="1800" b="1">
              <a:solidFill>
                <a:schemeClr val="accent2"/>
              </a:solidFill>
              <a:latin typeface="Leelawadee"/>
              <a:cs typeface="Leelawadee"/>
            </a:rPr>
            <a:t>Absence </a:t>
          </a:r>
          <a:r>
            <a:rPr lang="fr-FR" sz="1800" b="0">
              <a:solidFill>
                <a:schemeClr val="accent2"/>
              </a:solidFill>
              <a:latin typeface="Leelawadee"/>
              <a:cs typeface="Leelawadee"/>
            </a:rPr>
            <a:t>à 3iS ou en entreprise </a:t>
          </a:r>
          <a:r>
            <a:rPr lang="fr-FR" sz="1800" b="1">
              <a:solidFill>
                <a:schemeClr val="accent2"/>
              </a:solidFill>
              <a:latin typeface="Leelawadee"/>
              <a:cs typeface="Leelawadee"/>
            </a:rPr>
            <a:t>= Arrêt maladie </a:t>
          </a:r>
          <a:r>
            <a:rPr lang="fr-FR" sz="1800" b="0">
              <a:latin typeface="Leelawadee"/>
              <a:cs typeface="Leelawadee"/>
            </a:rPr>
            <a:t>ou congés spécifiques</a:t>
          </a:r>
        </a:p>
      </dgm:t>
    </dgm:pt>
    <dgm:pt modelId="{537B7FF8-53C4-4E30-AAF2-1FB44C9A28F4}" type="parTrans" cxnId="{14564E25-E8E9-4859-8E97-2930174755E8}">
      <dgm:prSet/>
      <dgm:spPr/>
      <dgm:t>
        <a:bodyPr/>
        <a:lstStyle/>
        <a:p>
          <a:endParaRPr lang="fr-FR"/>
        </a:p>
      </dgm:t>
    </dgm:pt>
    <dgm:pt modelId="{7D86492C-EF2E-4F86-90AE-4483347DF2FC}" type="sibTrans" cxnId="{14564E25-E8E9-4859-8E97-2930174755E8}">
      <dgm:prSet/>
      <dgm:spPr/>
      <dgm:t>
        <a:bodyPr/>
        <a:lstStyle/>
        <a:p>
          <a:endParaRPr lang="fr-FR"/>
        </a:p>
      </dgm:t>
    </dgm:pt>
    <dgm:pt modelId="{4A93D5FC-6EBA-4BE0-A4B1-3753F4A5EB89}">
      <dgm:prSet custT="1"/>
      <dgm:spPr>
        <a:solidFill>
          <a:schemeClr val="bg1">
            <a:alpha val="9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rtl="0"/>
          <a:r>
            <a:rPr lang="fr-FR" sz="1800">
              <a:latin typeface="Leelawadee"/>
              <a:cs typeface="Leelawadee"/>
            </a:rPr>
            <a:t>Si besoin de la présence de l’alternant en centre de formation : </a:t>
          </a:r>
        </a:p>
      </dgm:t>
    </dgm:pt>
    <dgm:pt modelId="{FAE199D2-9875-44EF-9986-B3262B1CA91B}" type="parTrans" cxnId="{2214C41E-A40E-4D69-A4B0-A8FFA38A9656}">
      <dgm:prSet/>
      <dgm:spPr/>
      <dgm:t>
        <a:bodyPr/>
        <a:lstStyle/>
        <a:p>
          <a:endParaRPr lang="fr-FR"/>
        </a:p>
      </dgm:t>
    </dgm:pt>
    <dgm:pt modelId="{46E625F2-B2EF-4DB9-BBC2-12329453C5DD}" type="sibTrans" cxnId="{2214C41E-A40E-4D69-A4B0-A8FFA38A9656}">
      <dgm:prSet/>
      <dgm:spPr/>
      <dgm:t>
        <a:bodyPr/>
        <a:lstStyle/>
        <a:p>
          <a:endParaRPr lang="fr-FR"/>
        </a:p>
      </dgm:t>
    </dgm:pt>
    <dgm:pt modelId="{C58C1B18-9AD4-448E-B3BF-CF2FA69F1C7E}">
      <dgm:prSet custT="1"/>
      <dgm:spPr>
        <a:solidFill>
          <a:schemeClr val="bg1">
            <a:alpha val="9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fr-FR" sz="1800">
              <a:solidFill>
                <a:schemeClr val="accent2"/>
              </a:solidFill>
              <a:latin typeface="Leelawadee"/>
              <a:cs typeface="Leelawadee"/>
            </a:rPr>
            <a:t>L’entreprise peut dire « NON »</a:t>
          </a:r>
        </a:p>
      </dgm:t>
    </dgm:pt>
    <dgm:pt modelId="{AA89ADE8-E0EA-4D07-B076-80F5D14CBBCB}" type="parTrans" cxnId="{C2ED5CC2-409B-41BB-A7F7-487BB1C41133}">
      <dgm:prSet/>
      <dgm:spPr/>
      <dgm:t>
        <a:bodyPr/>
        <a:lstStyle/>
        <a:p>
          <a:endParaRPr lang="fr-FR"/>
        </a:p>
      </dgm:t>
    </dgm:pt>
    <dgm:pt modelId="{8902C564-555F-4497-8F9E-8F01754187A5}" type="sibTrans" cxnId="{C2ED5CC2-409B-41BB-A7F7-487BB1C41133}">
      <dgm:prSet/>
      <dgm:spPr/>
      <dgm:t>
        <a:bodyPr/>
        <a:lstStyle/>
        <a:p>
          <a:endParaRPr lang="fr-FR"/>
        </a:p>
      </dgm:t>
    </dgm:pt>
    <dgm:pt modelId="{EF3DB682-DC05-40C2-A065-D94F77A64603}">
      <dgm:prSet custT="1"/>
      <dgm:spPr>
        <a:solidFill>
          <a:schemeClr val="bg1">
            <a:alpha val="9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rtl="0"/>
          <a:r>
            <a:rPr lang="fr-FR" sz="1800">
              <a:latin typeface="Leelawadee"/>
              <a:cs typeface="Leelawadee"/>
            </a:rPr>
            <a:t>Les Relations entreprises transmettent une demande justifiée auprès du Tuteur entreprise</a:t>
          </a:r>
        </a:p>
      </dgm:t>
    </dgm:pt>
    <dgm:pt modelId="{C68DE5DD-EFCC-452F-857A-A4601654F747}" type="parTrans" cxnId="{B16B0CAA-D2E3-4D4E-818D-82DCB191F3E8}">
      <dgm:prSet/>
      <dgm:spPr/>
      <dgm:t>
        <a:bodyPr/>
        <a:lstStyle/>
        <a:p>
          <a:endParaRPr lang="fr-FR"/>
        </a:p>
      </dgm:t>
    </dgm:pt>
    <dgm:pt modelId="{2E103AF1-CA05-40C2-A45D-93381DCB864C}" type="sibTrans" cxnId="{B16B0CAA-D2E3-4D4E-818D-82DCB191F3E8}">
      <dgm:prSet/>
      <dgm:spPr/>
      <dgm:t>
        <a:bodyPr/>
        <a:lstStyle/>
        <a:p>
          <a:endParaRPr lang="fr-FR"/>
        </a:p>
      </dgm:t>
    </dgm:pt>
    <dgm:pt modelId="{DB71CCEE-18C4-4753-9525-20FCBB0EA8F2}">
      <dgm:prSet phldrT="[Texte]" custT="1"/>
      <dgm:spPr>
        <a:solidFill>
          <a:schemeClr val="bg1">
            <a:alpha val="9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fr-FR" sz="1800" b="0">
              <a:solidFill>
                <a:schemeClr val="tx1"/>
              </a:solidFill>
              <a:latin typeface="Leelawadee"/>
              <a:cs typeface="Leelawadee"/>
            </a:rPr>
            <a:t>Prévient son entreprise en cas d’absence à 3iS</a:t>
          </a:r>
          <a:endParaRPr lang="fr-FR" sz="1800" b="0">
            <a:solidFill>
              <a:srgbClr val="C00000"/>
            </a:solidFill>
            <a:latin typeface="Leelawadee"/>
            <a:cs typeface="Leelawadee"/>
          </a:endParaRPr>
        </a:p>
      </dgm:t>
    </dgm:pt>
    <dgm:pt modelId="{B4AC388B-F352-423D-8F0A-378A77571697}" type="parTrans" cxnId="{F3B24542-616C-4860-B288-3B9D4FCDB4B1}">
      <dgm:prSet/>
      <dgm:spPr/>
      <dgm:t>
        <a:bodyPr/>
        <a:lstStyle/>
        <a:p>
          <a:endParaRPr lang="fr-FR"/>
        </a:p>
      </dgm:t>
    </dgm:pt>
    <dgm:pt modelId="{50EA329A-D424-4887-9765-95AE783836E1}" type="sibTrans" cxnId="{F3B24542-616C-4860-B288-3B9D4FCDB4B1}">
      <dgm:prSet/>
      <dgm:spPr/>
      <dgm:t>
        <a:bodyPr/>
        <a:lstStyle/>
        <a:p>
          <a:endParaRPr lang="fr-FR"/>
        </a:p>
      </dgm:t>
    </dgm:pt>
    <dgm:pt modelId="{BF976911-F4C0-408B-934B-271D05267F4E}">
      <dgm:prSet custT="1"/>
      <dgm:spPr>
        <a:solidFill>
          <a:schemeClr val="bg1">
            <a:alpha val="9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fr-FR" sz="1800">
              <a:solidFill>
                <a:schemeClr val="accent2"/>
              </a:solidFill>
              <a:latin typeface="Leelawadee"/>
              <a:cs typeface="Leelawadee"/>
            </a:rPr>
            <a:t>Le centre de formation se réserve le droit de dire « NON » selon les impératifs et cohérences pédagogiques</a:t>
          </a:r>
        </a:p>
      </dgm:t>
    </dgm:pt>
    <dgm:pt modelId="{5E81DD63-D405-48B2-A885-F07036D8523C}" type="parTrans" cxnId="{48ABBE81-068C-40DB-9A22-689B3DD34328}">
      <dgm:prSet/>
      <dgm:spPr/>
      <dgm:t>
        <a:bodyPr/>
        <a:lstStyle/>
        <a:p>
          <a:endParaRPr lang="fr-FR"/>
        </a:p>
      </dgm:t>
    </dgm:pt>
    <dgm:pt modelId="{2EB4FBC2-F7AD-4549-A25A-FADBD62730ED}" type="sibTrans" cxnId="{48ABBE81-068C-40DB-9A22-689B3DD34328}">
      <dgm:prSet/>
      <dgm:spPr/>
      <dgm:t>
        <a:bodyPr/>
        <a:lstStyle/>
        <a:p>
          <a:endParaRPr lang="fr-FR"/>
        </a:p>
      </dgm:t>
    </dgm:pt>
    <dgm:pt modelId="{0FBEFAE8-FFA8-4F69-B919-B5C98A229250}" type="pres">
      <dgm:prSet presAssocID="{0D2FE09C-491F-4D49-B7BF-9719ADE8E222}" presName="Name0" presStyleCnt="0">
        <dgm:presLayoutVars>
          <dgm:dir/>
          <dgm:animLvl val="lvl"/>
          <dgm:resizeHandles val="exact"/>
        </dgm:presLayoutVars>
      </dgm:prSet>
      <dgm:spPr/>
    </dgm:pt>
    <dgm:pt modelId="{4E176FFB-F293-4177-980F-B72E65B1DECD}" type="pres">
      <dgm:prSet presAssocID="{E141AD95-5B30-4B9F-B261-F4A119B20F17}" presName="composite" presStyleCnt="0"/>
      <dgm:spPr/>
    </dgm:pt>
    <dgm:pt modelId="{99AB9DEB-9377-48DD-9F6C-CCBA00CCF001}" type="pres">
      <dgm:prSet presAssocID="{E141AD95-5B30-4B9F-B261-F4A119B20F1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F0DDF560-60EB-4E5E-9C9B-0EB29D60529B}" type="pres">
      <dgm:prSet presAssocID="{E141AD95-5B30-4B9F-B261-F4A119B20F17}" presName="desTx" presStyleLbl="alignAccFollowNode1" presStyleIdx="0" presStyleCnt="3">
        <dgm:presLayoutVars>
          <dgm:bulletEnabled val="1"/>
        </dgm:presLayoutVars>
      </dgm:prSet>
      <dgm:spPr/>
    </dgm:pt>
    <dgm:pt modelId="{CF443DD7-3580-4461-B416-F174611BBCD2}" type="pres">
      <dgm:prSet presAssocID="{B9D89FB7-C3F4-4227-9D2E-4ED3AE9D1330}" presName="space" presStyleCnt="0"/>
      <dgm:spPr/>
    </dgm:pt>
    <dgm:pt modelId="{68781A1B-B683-4FAE-84FE-9F6097631D4F}" type="pres">
      <dgm:prSet presAssocID="{63F17A2E-2D85-4B89-8C23-61AAB8A05200}" presName="composite" presStyleCnt="0"/>
      <dgm:spPr/>
    </dgm:pt>
    <dgm:pt modelId="{7741D86F-F787-4B37-B9D1-1C8E2DB9FE44}" type="pres">
      <dgm:prSet presAssocID="{63F17A2E-2D85-4B89-8C23-61AAB8A0520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82652981-4B7C-4E26-881A-27D186E340C4}" type="pres">
      <dgm:prSet presAssocID="{63F17A2E-2D85-4B89-8C23-61AAB8A05200}" presName="desTx" presStyleLbl="alignAccFollowNode1" presStyleIdx="1" presStyleCnt="3">
        <dgm:presLayoutVars>
          <dgm:bulletEnabled val="1"/>
        </dgm:presLayoutVars>
      </dgm:prSet>
      <dgm:spPr/>
    </dgm:pt>
    <dgm:pt modelId="{EE2B23E4-CA55-4027-BFC7-14A39BAB78DF}" type="pres">
      <dgm:prSet presAssocID="{0DEAACEC-E132-4A61-A667-AFB6A8268D1C}" presName="space" presStyleCnt="0"/>
      <dgm:spPr/>
    </dgm:pt>
    <dgm:pt modelId="{BC8EC82F-379F-4DD0-8510-6AD6A0EBFBB2}" type="pres">
      <dgm:prSet presAssocID="{D15E4C9B-8D04-4E8A-90B6-B41A2077777C}" presName="composite" presStyleCnt="0"/>
      <dgm:spPr/>
    </dgm:pt>
    <dgm:pt modelId="{303201EA-94E8-4AAB-ACC8-2A54F48D95CA}" type="pres">
      <dgm:prSet presAssocID="{D15E4C9B-8D04-4E8A-90B6-B41A2077777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27202D34-3111-433E-AC03-BEC4AF2FC630}" type="pres">
      <dgm:prSet presAssocID="{D15E4C9B-8D04-4E8A-90B6-B41A2077777C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0014390B-9947-4125-BAFD-660B46339285}" type="presOf" srcId="{4A93D5FC-6EBA-4BE0-A4B1-3753F4A5EB89}" destId="{27202D34-3111-433E-AC03-BEC4AF2FC630}" srcOrd="0" destOrd="1" presId="urn:microsoft.com/office/officeart/2005/8/layout/hList1"/>
    <dgm:cxn modelId="{2214C41E-A40E-4D69-A4B0-A8FFA38A9656}" srcId="{D15E4C9B-8D04-4E8A-90B6-B41A2077777C}" destId="{4A93D5FC-6EBA-4BE0-A4B1-3753F4A5EB89}" srcOrd="1" destOrd="0" parTransId="{FAE199D2-9875-44EF-9986-B3262B1CA91B}" sibTransId="{46E625F2-B2EF-4DB9-BBC2-12329453C5DD}"/>
    <dgm:cxn modelId="{B5121E1F-BBD1-429A-94F7-5E646443E8A9}" type="presOf" srcId="{BF976911-F4C0-408B-934B-271D05267F4E}" destId="{82652981-4B7C-4E26-881A-27D186E340C4}" srcOrd="0" destOrd="2" presId="urn:microsoft.com/office/officeart/2005/8/layout/hList1"/>
    <dgm:cxn modelId="{50344A21-D44C-488C-B127-E8F69F6E5AF0}" type="presOf" srcId="{0D2FE09C-491F-4D49-B7BF-9719ADE8E222}" destId="{0FBEFAE8-FFA8-4F69-B919-B5C98A229250}" srcOrd="0" destOrd="0" presId="urn:microsoft.com/office/officeart/2005/8/layout/hList1"/>
    <dgm:cxn modelId="{14564E25-E8E9-4859-8E97-2930174755E8}" srcId="{E141AD95-5B30-4B9F-B261-F4A119B20F17}" destId="{7C1720F7-8690-4E20-81B1-26DE1948C301}" srcOrd="2" destOrd="0" parTransId="{537B7FF8-53C4-4E30-AAF2-1FB44C9A28F4}" sibTransId="{7D86492C-EF2E-4F86-90AE-4483347DF2FC}"/>
    <dgm:cxn modelId="{CAF39A36-2129-427D-846B-403D0F45C92C}" srcId="{E141AD95-5B30-4B9F-B261-F4A119B20F17}" destId="{A973FD34-86BF-4C42-85D5-EBEE326FA7E1}" srcOrd="0" destOrd="0" parTransId="{F794F47E-8F55-49E2-9103-8BC66CAB8704}" sibTransId="{268A358D-3ED4-4717-B28A-8561C1CBEEF7}"/>
    <dgm:cxn modelId="{D462A639-A3E6-4636-A0F9-637505634BB7}" type="presOf" srcId="{DB71CCEE-18C4-4753-9525-20FCBB0EA8F2}" destId="{F0DDF560-60EB-4E5E-9C9B-0EB29D60529B}" srcOrd="0" destOrd="1" presId="urn:microsoft.com/office/officeart/2005/8/layout/hList1"/>
    <dgm:cxn modelId="{F3B24542-616C-4860-B288-3B9D4FCDB4B1}" srcId="{E141AD95-5B30-4B9F-B261-F4A119B20F17}" destId="{DB71CCEE-18C4-4753-9525-20FCBB0EA8F2}" srcOrd="1" destOrd="0" parTransId="{B4AC388B-F352-423D-8F0A-378A77571697}" sibTransId="{50EA329A-D424-4887-9765-95AE783836E1}"/>
    <dgm:cxn modelId="{B5242445-28FC-4C09-8620-08A8EA2D3D1C}" type="presOf" srcId="{63F17A2E-2D85-4B89-8C23-61AAB8A05200}" destId="{7741D86F-F787-4B37-B9D1-1C8E2DB9FE44}" srcOrd="0" destOrd="0" presId="urn:microsoft.com/office/officeart/2005/8/layout/hList1"/>
    <dgm:cxn modelId="{22C50F6D-C168-4DE1-8579-94CD18CB1EE7}" type="presOf" srcId="{7C1720F7-8690-4E20-81B1-26DE1948C301}" destId="{F0DDF560-60EB-4E5E-9C9B-0EB29D60529B}" srcOrd="0" destOrd="2" presId="urn:microsoft.com/office/officeart/2005/8/layout/hList1"/>
    <dgm:cxn modelId="{E7858154-397B-4DF2-AFA4-2CD65E561A77}" type="presOf" srcId="{EF3DB682-DC05-40C2-A065-D94F77A64603}" destId="{27202D34-3111-433E-AC03-BEC4AF2FC630}" srcOrd="0" destOrd="2" presId="urn:microsoft.com/office/officeart/2005/8/layout/hList1"/>
    <dgm:cxn modelId="{4123435A-1512-451F-B99D-22C2BE403F42}" type="presOf" srcId="{A973FD34-86BF-4C42-85D5-EBEE326FA7E1}" destId="{F0DDF560-60EB-4E5E-9C9B-0EB29D60529B}" srcOrd="0" destOrd="0" presId="urn:microsoft.com/office/officeart/2005/8/layout/hList1"/>
    <dgm:cxn modelId="{6698637C-182B-4AEE-957A-22DD30DA991F}" type="presOf" srcId="{914BF3C8-FC58-492B-9AEE-9BB3E075A0E9}" destId="{F0DDF560-60EB-4E5E-9C9B-0EB29D60529B}" srcOrd="0" destOrd="3" presId="urn:microsoft.com/office/officeart/2005/8/layout/hList1"/>
    <dgm:cxn modelId="{48ABBE81-068C-40DB-9A22-689B3DD34328}" srcId="{203A2365-1FA0-4507-B52A-8B10DB56A645}" destId="{BF976911-F4C0-408B-934B-271D05267F4E}" srcOrd="1" destOrd="0" parTransId="{5E81DD63-D405-48B2-A885-F07036D8523C}" sibTransId="{2EB4FBC2-F7AD-4549-A25A-FADBD62730ED}"/>
    <dgm:cxn modelId="{5EC13D8B-680E-40A4-AE92-87E975C4AEE9}" type="presOf" srcId="{D15E4C9B-8D04-4E8A-90B6-B41A2077777C}" destId="{303201EA-94E8-4AAB-ACC8-2A54F48D95CA}" srcOrd="0" destOrd="0" presId="urn:microsoft.com/office/officeart/2005/8/layout/hList1"/>
    <dgm:cxn modelId="{D9612E99-31A1-45A8-BD50-9749480BE94B}" srcId="{0D2FE09C-491F-4D49-B7BF-9719ADE8E222}" destId="{D15E4C9B-8D04-4E8A-90B6-B41A2077777C}" srcOrd="2" destOrd="0" parTransId="{573E77F5-F696-48EA-A7F3-876B263F7CC7}" sibTransId="{532639A3-352E-4656-A996-44E1335B66D0}"/>
    <dgm:cxn modelId="{62C25C9A-E6AA-44C2-96FB-D6DEA1216FB5}" srcId="{D15E4C9B-8D04-4E8A-90B6-B41A2077777C}" destId="{CBD24C8B-5BC7-47DD-91DE-7D7EFE28E519}" srcOrd="0" destOrd="0" parTransId="{5456EB38-0DC5-4D82-BD42-059D18D4A6BD}" sibTransId="{E160FFE6-1C11-4D40-AD89-4411E10CA253}"/>
    <dgm:cxn modelId="{B16B0CAA-D2E3-4D4E-818D-82DCB191F3E8}" srcId="{4A93D5FC-6EBA-4BE0-A4B1-3753F4A5EB89}" destId="{EF3DB682-DC05-40C2-A065-D94F77A64603}" srcOrd="0" destOrd="0" parTransId="{C68DE5DD-EFCC-452F-857A-A4601654F747}" sibTransId="{2E103AF1-CA05-40C2-A45D-93381DCB864C}"/>
    <dgm:cxn modelId="{81D826B5-7505-4ACA-9FF0-8E46FAC6436A}" srcId="{0D2FE09C-491F-4D49-B7BF-9719ADE8E222}" destId="{E141AD95-5B30-4B9F-B261-F4A119B20F17}" srcOrd="0" destOrd="0" parTransId="{811AA586-882D-4638-AC2E-20EEEDCF5760}" sibTransId="{B9D89FB7-C3F4-4227-9D2E-4ED3AE9D1330}"/>
    <dgm:cxn modelId="{7BEBFBB5-BE61-4E59-8250-D8A84431C1BE}" type="presOf" srcId="{E141AD95-5B30-4B9F-B261-F4A119B20F17}" destId="{99AB9DEB-9377-48DD-9F6C-CCBA00CCF001}" srcOrd="0" destOrd="0" presId="urn:microsoft.com/office/officeart/2005/8/layout/hList1"/>
    <dgm:cxn modelId="{C2ED5CC2-409B-41BB-A7F7-487BB1C41133}" srcId="{4A93D5FC-6EBA-4BE0-A4B1-3753F4A5EB89}" destId="{C58C1B18-9AD4-448E-B3BF-CF2FA69F1C7E}" srcOrd="1" destOrd="0" parTransId="{AA89ADE8-E0EA-4D07-B076-80F5D14CBBCB}" sibTransId="{8902C564-555F-4497-8F9E-8F01754187A5}"/>
    <dgm:cxn modelId="{B15AB6C4-FC66-4C08-B330-FE38F5B38A9D}" type="presOf" srcId="{CF913C4E-73DA-45A5-8E25-3ABAE5E19AF7}" destId="{82652981-4B7C-4E26-881A-27D186E340C4}" srcOrd="0" destOrd="1" presId="urn:microsoft.com/office/officeart/2005/8/layout/hList1"/>
    <dgm:cxn modelId="{D5C02ACD-4E41-41E0-B3DB-B82C8ED5AEC1}" type="presOf" srcId="{203A2365-1FA0-4507-B52A-8B10DB56A645}" destId="{82652981-4B7C-4E26-881A-27D186E340C4}" srcOrd="0" destOrd="0" presId="urn:microsoft.com/office/officeart/2005/8/layout/hList1"/>
    <dgm:cxn modelId="{07B04ED3-49D3-4DC0-8CE9-718CB1C4BDED}" type="presOf" srcId="{CBD24C8B-5BC7-47DD-91DE-7D7EFE28E519}" destId="{27202D34-3111-433E-AC03-BEC4AF2FC630}" srcOrd="0" destOrd="0" presId="urn:microsoft.com/office/officeart/2005/8/layout/hList1"/>
    <dgm:cxn modelId="{B19A9AD4-5C84-4D9E-9E79-A13A9564E097}" srcId="{63F17A2E-2D85-4B89-8C23-61AAB8A05200}" destId="{203A2365-1FA0-4507-B52A-8B10DB56A645}" srcOrd="0" destOrd="0" parTransId="{17870631-D1E4-419B-9A1A-646AECFF9902}" sibTransId="{1DB5EB17-0F00-42C1-8860-D242A1DA097A}"/>
    <dgm:cxn modelId="{AD7088DD-C59E-403A-9F33-3BD2212D2329}" srcId="{203A2365-1FA0-4507-B52A-8B10DB56A645}" destId="{CF913C4E-73DA-45A5-8E25-3ABAE5E19AF7}" srcOrd="0" destOrd="0" parTransId="{1B175BD0-1395-4BAE-9659-E6B054E67223}" sibTransId="{A45D261D-EBA9-4199-BCED-E3D6EE47E3E2}"/>
    <dgm:cxn modelId="{7497C1EC-3626-4A96-BF0F-537FA95893C0}" srcId="{E141AD95-5B30-4B9F-B261-F4A119B20F17}" destId="{914BF3C8-FC58-492B-9AEE-9BB3E075A0E9}" srcOrd="3" destOrd="0" parTransId="{F12776BB-6101-4F32-BD27-CC9BA704F151}" sibTransId="{404F5BFF-D1AA-479E-A21A-14758AD3B8C6}"/>
    <dgm:cxn modelId="{A0D5CDF5-0917-4814-9BDC-C0030979FD16}" srcId="{0D2FE09C-491F-4D49-B7BF-9719ADE8E222}" destId="{63F17A2E-2D85-4B89-8C23-61AAB8A05200}" srcOrd="1" destOrd="0" parTransId="{1C6BEA52-91B0-48C8-A1A3-4CB83B20E19C}" sibTransId="{0DEAACEC-E132-4A61-A667-AFB6A8268D1C}"/>
    <dgm:cxn modelId="{A514BBF9-4B07-49EC-B22A-32FB9A5771A3}" type="presOf" srcId="{C58C1B18-9AD4-448E-B3BF-CF2FA69F1C7E}" destId="{27202D34-3111-433E-AC03-BEC4AF2FC630}" srcOrd="0" destOrd="3" presId="urn:microsoft.com/office/officeart/2005/8/layout/hList1"/>
    <dgm:cxn modelId="{37B0E365-C470-4E0F-9168-3A1A1DCB7592}" type="presParOf" srcId="{0FBEFAE8-FFA8-4F69-B919-B5C98A229250}" destId="{4E176FFB-F293-4177-980F-B72E65B1DECD}" srcOrd="0" destOrd="0" presId="urn:microsoft.com/office/officeart/2005/8/layout/hList1"/>
    <dgm:cxn modelId="{2333E160-1A70-4F84-983B-30E5174CD491}" type="presParOf" srcId="{4E176FFB-F293-4177-980F-B72E65B1DECD}" destId="{99AB9DEB-9377-48DD-9F6C-CCBA00CCF001}" srcOrd="0" destOrd="0" presId="urn:microsoft.com/office/officeart/2005/8/layout/hList1"/>
    <dgm:cxn modelId="{FF1C78BD-CC9A-4699-8778-0BD983886E38}" type="presParOf" srcId="{4E176FFB-F293-4177-980F-B72E65B1DECD}" destId="{F0DDF560-60EB-4E5E-9C9B-0EB29D60529B}" srcOrd="1" destOrd="0" presId="urn:microsoft.com/office/officeart/2005/8/layout/hList1"/>
    <dgm:cxn modelId="{D855536F-8FBD-44BE-9158-88A57365FF26}" type="presParOf" srcId="{0FBEFAE8-FFA8-4F69-B919-B5C98A229250}" destId="{CF443DD7-3580-4461-B416-F174611BBCD2}" srcOrd="1" destOrd="0" presId="urn:microsoft.com/office/officeart/2005/8/layout/hList1"/>
    <dgm:cxn modelId="{32EADDC2-6579-4EE4-8CD4-EDFBA9E99733}" type="presParOf" srcId="{0FBEFAE8-FFA8-4F69-B919-B5C98A229250}" destId="{68781A1B-B683-4FAE-84FE-9F6097631D4F}" srcOrd="2" destOrd="0" presId="urn:microsoft.com/office/officeart/2005/8/layout/hList1"/>
    <dgm:cxn modelId="{DDD7690E-EC67-4000-A495-1DECF4E789A5}" type="presParOf" srcId="{68781A1B-B683-4FAE-84FE-9F6097631D4F}" destId="{7741D86F-F787-4B37-B9D1-1C8E2DB9FE44}" srcOrd="0" destOrd="0" presId="urn:microsoft.com/office/officeart/2005/8/layout/hList1"/>
    <dgm:cxn modelId="{F1B51B04-7E6D-4737-9CF6-939086520012}" type="presParOf" srcId="{68781A1B-B683-4FAE-84FE-9F6097631D4F}" destId="{82652981-4B7C-4E26-881A-27D186E340C4}" srcOrd="1" destOrd="0" presId="urn:microsoft.com/office/officeart/2005/8/layout/hList1"/>
    <dgm:cxn modelId="{9A73FE29-2C19-44C4-8EB6-7B3FBE51DA6D}" type="presParOf" srcId="{0FBEFAE8-FFA8-4F69-B919-B5C98A229250}" destId="{EE2B23E4-CA55-4027-BFC7-14A39BAB78DF}" srcOrd="3" destOrd="0" presId="urn:microsoft.com/office/officeart/2005/8/layout/hList1"/>
    <dgm:cxn modelId="{3D8443E4-0ED2-4F3F-B001-D3C42ED5C0EE}" type="presParOf" srcId="{0FBEFAE8-FFA8-4F69-B919-B5C98A229250}" destId="{BC8EC82F-379F-4DD0-8510-6AD6A0EBFBB2}" srcOrd="4" destOrd="0" presId="urn:microsoft.com/office/officeart/2005/8/layout/hList1"/>
    <dgm:cxn modelId="{FAC70422-4FCB-4DDB-8459-7BB9137F00AD}" type="presParOf" srcId="{BC8EC82F-379F-4DD0-8510-6AD6A0EBFBB2}" destId="{303201EA-94E8-4AAB-ACC8-2A54F48D95CA}" srcOrd="0" destOrd="0" presId="urn:microsoft.com/office/officeart/2005/8/layout/hList1"/>
    <dgm:cxn modelId="{8E2D0D60-497D-462A-8F7E-CB026417BA52}" type="presParOf" srcId="{BC8EC82F-379F-4DD0-8510-6AD6A0EBFBB2}" destId="{27202D34-3111-433E-AC03-BEC4AF2FC63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0ACC70-C168-42A0-A872-653D2EE4E2E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430959-500D-4949-90E4-2AC0798AD956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fr-FR"/>
            <a:t>assurer à l’alternant une </a:t>
          </a:r>
          <a:r>
            <a:rPr lang="fr-FR" b="1"/>
            <a:t>formation professionnelle complète </a:t>
          </a:r>
          <a:r>
            <a:rPr lang="fr-FR"/>
            <a:t>dispensée pour partie en entreprise et pour partie à 3iS</a:t>
          </a:r>
          <a:endParaRPr lang="en-US"/>
        </a:p>
      </dgm:t>
    </dgm:pt>
    <dgm:pt modelId="{E76B0157-09FF-4BBC-93F6-57C245AA36E8}" type="parTrans" cxnId="{91A607DC-03CF-4912-A553-9F50A4CA0411}">
      <dgm:prSet/>
      <dgm:spPr/>
      <dgm:t>
        <a:bodyPr/>
        <a:lstStyle/>
        <a:p>
          <a:endParaRPr lang="en-US"/>
        </a:p>
      </dgm:t>
    </dgm:pt>
    <dgm:pt modelId="{76B1B9AC-68F9-4AAF-AEF8-01B1F6FFEB12}" type="sibTrans" cxnId="{91A607DC-03CF-4912-A553-9F50A4CA0411}">
      <dgm:prSet/>
      <dgm:spPr/>
      <dgm:t>
        <a:bodyPr/>
        <a:lstStyle/>
        <a:p>
          <a:endParaRPr lang="en-US"/>
        </a:p>
      </dgm:t>
    </dgm:pt>
    <dgm:pt modelId="{CAE1937B-1609-4004-B6EE-E814ED2FEDCD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fr-FR" sz="2000"/>
            <a:t>permettre à l’alternant de </a:t>
          </a:r>
          <a:r>
            <a:rPr lang="fr-FR" sz="2000" b="1"/>
            <a:t>suivre ses cours </a:t>
          </a:r>
          <a:br>
            <a:rPr lang="fr-FR" sz="2000"/>
          </a:br>
          <a:r>
            <a:rPr lang="fr-FR" sz="1600"/>
            <a:t>(le temps des cours est compris dans le temps de travail)</a:t>
          </a:r>
          <a:endParaRPr lang="en-US" sz="2000"/>
        </a:p>
      </dgm:t>
    </dgm:pt>
    <dgm:pt modelId="{C6E8F81F-6771-4A84-B1C5-34585B898F6F}" type="parTrans" cxnId="{1AB996BD-99BB-4BBB-B063-B5B84AE6DE13}">
      <dgm:prSet/>
      <dgm:spPr/>
      <dgm:t>
        <a:bodyPr/>
        <a:lstStyle/>
        <a:p>
          <a:endParaRPr lang="en-US"/>
        </a:p>
      </dgm:t>
    </dgm:pt>
    <dgm:pt modelId="{7FC0E691-FD69-456A-A5A1-1C199E9309C8}" type="sibTrans" cxnId="{1AB996BD-99BB-4BBB-B063-B5B84AE6DE13}">
      <dgm:prSet/>
      <dgm:spPr/>
      <dgm:t>
        <a:bodyPr/>
        <a:lstStyle/>
        <a:p>
          <a:endParaRPr lang="en-US"/>
        </a:p>
      </dgm:t>
    </dgm:pt>
    <dgm:pt modelId="{8E72EDCE-5330-4833-B3FE-0B3A21CA5619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fr-FR"/>
            <a:t>prendre les mesures nécessaires pour </a:t>
          </a:r>
          <a:r>
            <a:rPr lang="fr-FR" b="1"/>
            <a:t>assurer sa sécurité</a:t>
          </a:r>
          <a:endParaRPr lang="en-US" b="1"/>
        </a:p>
      </dgm:t>
    </dgm:pt>
    <dgm:pt modelId="{7149BFC3-B2CD-4D2A-B228-F016A3D9195E}" type="parTrans" cxnId="{0B87A394-D849-40FC-8655-E7B2ADAD3385}">
      <dgm:prSet/>
      <dgm:spPr/>
      <dgm:t>
        <a:bodyPr/>
        <a:lstStyle/>
        <a:p>
          <a:endParaRPr lang="en-US"/>
        </a:p>
      </dgm:t>
    </dgm:pt>
    <dgm:pt modelId="{82B611AB-0E78-4ECF-BE13-12AD301FD2EE}" type="sibTrans" cxnId="{0B87A394-D849-40FC-8655-E7B2ADAD3385}">
      <dgm:prSet/>
      <dgm:spPr/>
      <dgm:t>
        <a:bodyPr/>
        <a:lstStyle/>
        <a:p>
          <a:endParaRPr lang="en-US"/>
        </a:p>
      </dgm:t>
    </dgm:pt>
    <dgm:pt modelId="{28EB86D2-7C5F-4964-8315-1B9E132262DC}" type="pres">
      <dgm:prSet presAssocID="{820ACC70-C168-42A0-A872-653D2EE4E2E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AC66AD2-57B1-4E54-8059-56779FDAF6F7}" type="pres">
      <dgm:prSet presAssocID="{5A430959-500D-4949-90E4-2AC0798AD956}" presName="hierRoot1" presStyleCnt="0"/>
      <dgm:spPr/>
    </dgm:pt>
    <dgm:pt modelId="{01552AE4-0531-4D81-97A3-3A7FD7C1D248}" type="pres">
      <dgm:prSet presAssocID="{5A430959-500D-4949-90E4-2AC0798AD956}" presName="composite" presStyleCnt="0"/>
      <dgm:spPr/>
    </dgm:pt>
    <dgm:pt modelId="{5EE671EE-73E7-436A-B869-54C7C6A9C0D5}" type="pres">
      <dgm:prSet presAssocID="{5A430959-500D-4949-90E4-2AC0798AD956}" presName="background" presStyleLbl="node0" presStyleIdx="0" presStyleCnt="3"/>
      <dgm:spPr>
        <a:solidFill>
          <a:srgbClr val="FF9933"/>
        </a:solidFill>
        <a:ln>
          <a:solidFill>
            <a:schemeClr val="accent2"/>
          </a:solidFill>
        </a:ln>
      </dgm:spPr>
    </dgm:pt>
    <dgm:pt modelId="{6B51BD6A-2681-4F41-B04C-94A8D8D76590}" type="pres">
      <dgm:prSet presAssocID="{5A430959-500D-4949-90E4-2AC0798AD956}" presName="text" presStyleLbl="fgAcc0" presStyleIdx="0" presStyleCnt="3">
        <dgm:presLayoutVars>
          <dgm:chPref val="3"/>
        </dgm:presLayoutVars>
      </dgm:prSet>
      <dgm:spPr/>
    </dgm:pt>
    <dgm:pt modelId="{EA8A40A8-D19D-4B9C-965F-29EF764B3A99}" type="pres">
      <dgm:prSet presAssocID="{5A430959-500D-4949-90E4-2AC0798AD956}" presName="hierChild2" presStyleCnt="0"/>
      <dgm:spPr/>
    </dgm:pt>
    <dgm:pt modelId="{7F6A85E1-A42F-40A0-935F-5C36D514C212}" type="pres">
      <dgm:prSet presAssocID="{CAE1937B-1609-4004-B6EE-E814ED2FEDCD}" presName="hierRoot1" presStyleCnt="0"/>
      <dgm:spPr/>
    </dgm:pt>
    <dgm:pt modelId="{E5608A58-D207-4626-8FA3-C599CAE12E94}" type="pres">
      <dgm:prSet presAssocID="{CAE1937B-1609-4004-B6EE-E814ED2FEDCD}" presName="composite" presStyleCnt="0"/>
      <dgm:spPr/>
    </dgm:pt>
    <dgm:pt modelId="{FECE3B18-DC30-46DC-AB7F-D60482FFA6D6}" type="pres">
      <dgm:prSet presAssocID="{CAE1937B-1609-4004-B6EE-E814ED2FEDCD}" presName="background" presStyleLbl="node0" presStyleIdx="1" presStyleCnt="3"/>
      <dgm:spPr>
        <a:solidFill>
          <a:srgbClr val="FF9933"/>
        </a:solidFill>
        <a:ln>
          <a:solidFill>
            <a:schemeClr val="accent2"/>
          </a:solidFill>
        </a:ln>
      </dgm:spPr>
    </dgm:pt>
    <dgm:pt modelId="{164314E9-A0C3-420E-B23D-D128CBD6EA43}" type="pres">
      <dgm:prSet presAssocID="{CAE1937B-1609-4004-B6EE-E814ED2FEDCD}" presName="text" presStyleLbl="fgAcc0" presStyleIdx="1" presStyleCnt="3">
        <dgm:presLayoutVars>
          <dgm:chPref val="3"/>
        </dgm:presLayoutVars>
      </dgm:prSet>
      <dgm:spPr/>
    </dgm:pt>
    <dgm:pt modelId="{7F065BC7-9C05-4121-ACF0-07E1521513AA}" type="pres">
      <dgm:prSet presAssocID="{CAE1937B-1609-4004-B6EE-E814ED2FEDCD}" presName="hierChild2" presStyleCnt="0"/>
      <dgm:spPr/>
    </dgm:pt>
    <dgm:pt modelId="{FFE4B421-212D-4C35-AA57-AC7B83347157}" type="pres">
      <dgm:prSet presAssocID="{8E72EDCE-5330-4833-B3FE-0B3A21CA5619}" presName="hierRoot1" presStyleCnt="0"/>
      <dgm:spPr/>
    </dgm:pt>
    <dgm:pt modelId="{0F3B135C-8016-4A23-BAB0-E43FB7F24492}" type="pres">
      <dgm:prSet presAssocID="{8E72EDCE-5330-4833-B3FE-0B3A21CA5619}" presName="composite" presStyleCnt="0"/>
      <dgm:spPr/>
    </dgm:pt>
    <dgm:pt modelId="{56A98A14-9A9B-48FA-BD6B-265FE3139180}" type="pres">
      <dgm:prSet presAssocID="{8E72EDCE-5330-4833-B3FE-0B3A21CA5619}" presName="background" presStyleLbl="node0" presStyleIdx="2" presStyleCnt="3"/>
      <dgm:spPr>
        <a:solidFill>
          <a:srgbClr val="FF9933"/>
        </a:solidFill>
      </dgm:spPr>
    </dgm:pt>
    <dgm:pt modelId="{F27B8458-177A-4405-BAE5-33C63AB41A7F}" type="pres">
      <dgm:prSet presAssocID="{8E72EDCE-5330-4833-B3FE-0B3A21CA5619}" presName="text" presStyleLbl="fgAcc0" presStyleIdx="2" presStyleCnt="3">
        <dgm:presLayoutVars>
          <dgm:chPref val="3"/>
        </dgm:presLayoutVars>
      </dgm:prSet>
      <dgm:spPr/>
    </dgm:pt>
    <dgm:pt modelId="{63F2D788-F45B-4B21-AB69-2F83F85B0F47}" type="pres">
      <dgm:prSet presAssocID="{8E72EDCE-5330-4833-B3FE-0B3A21CA5619}" presName="hierChild2" presStyleCnt="0"/>
      <dgm:spPr/>
    </dgm:pt>
  </dgm:ptLst>
  <dgm:cxnLst>
    <dgm:cxn modelId="{4268B406-780D-4ECB-BF02-7704874721A3}" type="presOf" srcId="{CAE1937B-1609-4004-B6EE-E814ED2FEDCD}" destId="{164314E9-A0C3-420E-B23D-D128CBD6EA43}" srcOrd="0" destOrd="0" presId="urn:microsoft.com/office/officeart/2005/8/layout/hierarchy1"/>
    <dgm:cxn modelId="{0B87A394-D849-40FC-8655-E7B2ADAD3385}" srcId="{820ACC70-C168-42A0-A872-653D2EE4E2EB}" destId="{8E72EDCE-5330-4833-B3FE-0B3A21CA5619}" srcOrd="2" destOrd="0" parTransId="{7149BFC3-B2CD-4D2A-B228-F016A3D9195E}" sibTransId="{82B611AB-0E78-4ECF-BE13-12AD301FD2EE}"/>
    <dgm:cxn modelId="{1AB996BD-99BB-4BBB-B063-B5B84AE6DE13}" srcId="{820ACC70-C168-42A0-A872-653D2EE4E2EB}" destId="{CAE1937B-1609-4004-B6EE-E814ED2FEDCD}" srcOrd="1" destOrd="0" parTransId="{C6E8F81F-6771-4A84-B1C5-34585B898F6F}" sibTransId="{7FC0E691-FD69-456A-A5A1-1C199E9309C8}"/>
    <dgm:cxn modelId="{91A607DC-03CF-4912-A553-9F50A4CA0411}" srcId="{820ACC70-C168-42A0-A872-653D2EE4E2EB}" destId="{5A430959-500D-4949-90E4-2AC0798AD956}" srcOrd="0" destOrd="0" parTransId="{E76B0157-09FF-4BBC-93F6-57C245AA36E8}" sibTransId="{76B1B9AC-68F9-4AAF-AEF8-01B1F6FFEB12}"/>
    <dgm:cxn modelId="{DC8137E1-A343-434F-9C3D-BFE1739DCF48}" type="presOf" srcId="{5A430959-500D-4949-90E4-2AC0798AD956}" destId="{6B51BD6A-2681-4F41-B04C-94A8D8D76590}" srcOrd="0" destOrd="0" presId="urn:microsoft.com/office/officeart/2005/8/layout/hierarchy1"/>
    <dgm:cxn modelId="{879BCFED-0C80-4B6C-B2BE-FB207F4B843B}" type="presOf" srcId="{8E72EDCE-5330-4833-B3FE-0B3A21CA5619}" destId="{F27B8458-177A-4405-BAE5-33C63AB41A7F}" srcOrd="0" destOrd="0" presId="urn:microsoft.com/office/officeart/2005/8/layout/hierarchy1"/>
    <dgm:cxn modelId="{4E9FE4EE-1205-424A-9E2B-6B0C4A54F620}" type="presOf" srcId="{820ACC70-C168-42A0-A872-653D2EE4E2EB}" destId="{28EB86D2-7C5F-4964-8315-1B9E132262DC}" srcOrd="0" destOrd="0" presId="urn:microsoft.com/office/officeart/2005/8/layout/hierarchy1"/>
    <dgm:cxn modelId="{04A1F680-D48B-4ADF-A05D-960D71B7C13C}" type="presParOf" srcId="{28EB86D2-7C5F-4964-8315-1B9E132262DC}" destId="{1AC66AD2-57B1-4E54-8059-56779FDAF6F7}" srcOrd="0" destOrd="0" presId="urn:microsoft.com/office/officeart/2005/8/layout/hierarchy1"/>
    <dgm:cxn modelId="{86753087-C2AD-4DFA-901B-FAC05462297D}" type="presParOf" srcId="{1AC66AD2-57B1-4E54-8059-56779FDAF6F7}" destId="{01552AE4-0531-4D81-97A3-3A7FD7C1D248}" srcOrd="0" destOrd="0" presId="urn:microsoft.com/office/officeart/2005/8/layout/hierarchy1"/>
    <dgm:cxn modelId="{9C9997E4-5C87-4C1B-8D4F-D6123FB25681}" type="presParOf" srcId="{01552AE4-0531-4D81-97A3-3A7FD7C1D248}" destId="{5EE671EE-73E7-436A-B869-54C7C6A9C0D5}" srcOrd="0" destOrd="0" presId="urn:microsoft.com/office/officeart/2005/8/layout/hierarchy1"/>
    <dgm:cxn modelId="{0BBF8833-0374-41A1-9BF7-EC6973256CDF}" type="presParOf" srcId="{01552AE4-0531-4D81-97A3-3A7FD7C1D248}" destId="{6B51BD6A-2681-4F41-B04C-94A8D8D76590}" srcOrd="1" destOrd="0" presId="urn:microsoft.com/office/officeart/2005/8/layout/hierarchy1"/>
    <dgm:cxn modelId="{C643362C-07D1-4143-B50C-E2B08B30605A}" type="presParOf" srcId="{1AC66AD2-57B1-4E54-8059-56779FDAF6F7}" destId="{EA8A40A8-D19D-4B9C-965F-29EF764B3A99}" srcOrd="1" destOrd="0" presId="urn:microsoft.com/office/officeart/2005/8/layout/hierarchy1"/>
    <dgm:cxn modelId="{CFCD36B4-A2CC-40AA-B3A8-11BF6BB0FB9C}" type="presParOf" srcId="{28EB86D2-7C5F-4964-8315-1B9E132262DC}" destId="{7F6A85E1-A42F-40A0-935F-5C36D514C212}" srcOrd="1" destOrd="0" presId="urn:microsoft.com/office/officeart/2005/8/layout/hierarchy1"/>
    <dgm:cxn modelId="{ED563242-F953-46A0-B2FF-A4E69BA136F8}" type="presParOf" srcId="{7F6A85E1-A42F-40A0-935F-5C36D514C212}" destId="{E5608A58-D207-4626-8FA3-C599CAE12E94}" srcOrd="0" destOrd="0" presId="urn:microsoft.com/office/officeart/2005/8/layout/hierarchy1"/>
    <dgm:cxn modelId="{B702400D-6BAA-4137-9A0A-1FEE246A5F22}" type="presParOf" srcId="{E5608A58-D207-4626-8FA3-C599CAE12E94}" destId="{FECE3B18-DC30-46DC-AB7F-D60482FFA6D6}" srcOrd="0" destOrd="0" presId="urn:microsoft.com/office/officeart/2005/8/layout/hierarchy1"/>
    <dgm:cxn modelId="{5E10E628-057D-42C4-A2B8-58B536C70D4C}" type="presParOf" srcId="{E5608A58-D207-4626-8FA3-C599CAE12E94}" destId="{164314E9-A0C3-420E-B23D-D128CBD6EA43}" srcOrd="1" destOrd="0" presId="urn:microsoft.com/office/officeart/2005/8/layout/hierarchy1"/>
    <dgm:cxn modelId="{325C2912-09F7-4D28-8621-AD2042F754D1}" type="presParOf" srcId="{7F6A85E1-A42F-40A0-935F-5C36D514C212}" destId="{7F065BC7-9C05-4121-ACF0-07E1521513AA}" srcOrd="1" destOrd="0" presId="urn:microsoft.com/office/officeart/2005/8/layout/hierarchy1"/>
    <dgm:cxn modelId="{46F0E2AD-EE00-4C09-875B-52BAC4263F8D}" type="presParOf" srcId="{28EB86D2-7C5F-4964-8315-1B9E132262DC}" destId="{FFE4B421-212D-4C35-AA57-AC7B83347157}" srcOrd="2" destOrd="0" presId="urn:microsoft.com/office/officeart/2005/8/layout/hierarchy1"/>
    <dgm:cxn modelId="{BB92F612-6188-4C37-8987-B359104251B2}" type="presParOf" srcId="{FFE4B421-212D-4C35-AA57-AC7B83347157}" destId="{0F3B135C-8016-4A23-BAB0-E43FB7F24492}" srcOrd="0" destOrd="0" presId="urn:microsoft.com/office/officeart/2005/8/layout/hierarchy1"/>
    <dgm:cxn modelId="{0CB86493-A2D9-4668-B85A-3CF0065382E5}" type="presParOf" srcId="{0F3B135C-8016-4A23-BAB0-E43FB7F24492}" destId="{56A98A14-9A9B-48FA-BD6B-265FE3139180}" srcOrd="0" destOrd="0" presId="urn:microsoft.com/office/officeart/2005/8/layout/hierarchy1"/>
    <dgm:cxn modelId="{65ECC116-BE84-4F21-B36E-721FE4F32308}" type="presParOf" srcId="{0F3B135C-8016-4A23-BAB0-E43FB7F24492}" destId="{F27B8458-177A-4405-BAE5-33C63AB41A7F}" srcOrd="1" destOrd="0" presId="urn:microsoft.com/office/officeart/2005/8/layout/hierarchy1"/>
    <dgm:cxn modelId="{A94261E0-6ECC-4383-BD10-DBFE6C6772DE}" type="presParOf" srcId="{FFE4B421-212D-4C35-AA57-AC7B83347157}" destId="{63F2D788-F45B-4B21-AB69-2F83F85B0F4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B28D9CF-007F-4D8A-8A67-A125EF04543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267505-4612-46BE-BB64-8AEF1E4D2D06}">
      <dgm:prSet custT="1"/>
      <dgm:spPr>
        <a:solidFill>
          <a:schemeClr val="accent2"/>
        </a:solidFill>
      </dgm:spPr>
      <dgm:t>
        <a:bodyPr/>
        <a:lstStyle/>
        <a:p>
          <a:r>
            <a:rPr lang="fr-FR" sz="2000"/>
            <a:t>À ce titre, l’employeur doit :</a:t>
          </a:r>
          <a:endParaRPr lang="en-US" sz="2000"/>
        </a:p>
      </dgm:t>
    </dgm:pt>
    <dgm:pt modelId="{FD857D63-73C3-41F9-A134-2F2B8D405FC1}" type="parTrans" cxnId="{4035F22C-646D-4F6F-AE90-2CE9566FCFBC}">
      <dgm:prSet/>
      <dgm:spPr/>
      <dgm:t>
        <a:bodyPr/>
        <a:lstStyle/>
        <a:p>
          <a:endParaRPr lang="en-US" sz="1200"/>
        </a:p>
      </dgm:t>
    </dgm:pt>
    <dgm:pt modelId="{C1B41496-17B7-4A8F-AFC6-82C5385D823F}" type="sibTrans" cxnId="{4035F22C-646D-4F6F-AE90-2CE9566FCFBC}">
      <dgm:prSet/>
      <dgm:spPr/>
      <dgm:t>
        <a:bodyPr/>
        <a:lstStyle/>
        <a:p>
          <a:endParaRPr lang="en-US" sz="1200"/>
        </a:p>
      </dgm:t>
    </dgm:pt>
    <dgm:pt modelId="{E5A7F6C4-1302-4201-AAF3-ED96B6375474}">
      <dgm:prSet custT="1"/>
      <dgm:spPr/>
      <dgm:t>
        <a:bodyPr/>
        <a:lstStyle/>
        <a:p>
          <a:pPr marL="176213" lvl="1" indent="-176213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fr-FR" sz="1800" kern="1200">
              <a:latin typeface="Leelawadee" panose="020B0502040204020203" pitchFamily="34" charset="-34"/>
              <a:cs typeface="Leelawadee" panose="020B0502040204020203" pitchFamily="34" charset="-34"/>
            </a:rPr>
            <a:t>évaluer les risques pour la santé et la sécurité de ses salariés.</a:t>
          </a:r>
          <a:endParaRPr lang="en-US" sz="1800" kern="1200">
            <a:latin typeface="Leelawadee" panose="020B0502040204020203" pitchFamily="34" charset="-34"/>
            <a:cs typeface="Leelawadee" panose="020B0502040204020203" pitchFamily="34" charset="-34"/>
          </a:endParaRPr>
        </a:p>
      </dgm:t>
    </dgm:pt>
    <dgm:pt modelId="{62A54998-B308-4C9F-81D6-9975EBCCA302}" type="parTrans" cxnId="{80991EF5-8DC2-4A12-9BF9-0070F39E98AF}">
      <dgm:prSet/>
      <dgm:spPr/>
      <dgm:t>
        <a:bodyPr/>
        <a:lstStyle/>
        <a:p>
          <a:endParaRPr lang="en-US" sz="1200"/>
        </a:p>
      </dgm:t>
    </dgm:pt>
    <dgm:pt modelId="{93BBA3A2-346B-43DD-8BE0-AD7F20E30DCC}" type="sibTrans" cxnId="{80991EF5-8DC2-4A12-9BF9-0070F39E98AF}">
      <dgm:prSet/>
      <dgm:spPr/>
      <dgm:t>
        <a:bodyPr/>
        <a:lstStyle/>
        <a:p>
          <a:endParaRPr lang="en-US" sz="1200"/>
        </a:p>
      </dgm:t>
    </dgm:pt>
    <dgm:pt modelId="{428BD786-F923-49A0-BDFB-937E5A497FA5}">
      <dgm:prSet custT="1"/>
      <dgm:spPr/>
      <dgm:t>
        <a:bodyPr/>
        <a:lstStyle/>
        <a:p>
          <a:pPr marL="176213" lvl="1" indent="-176213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</a:pPr>
          <a:r>
            <a:rPr lang="fr-FR" sz="1800" kern="1200">
              <a:latin typeface="Leelawadee" panose="020B0502040204020203" pitchFamily="34" charset="-34"/>
              <a:cs typeface="Leelawadee" panose="020B0502040204020203" pitchFamily="34" charset="-34"/>
            </a:rPr>
            <a:t>mettre en œuvre des actions de prévention.</a:t>
          </a:r>
          <a:endParaRPr lang="en-US" sz="1800" kern="1200">
            <a:latin typeface="Leelawadee" panose="020B0502040204020203" pitchFamily="34" charset="-34"/>
            <a:cs typeface="Leelawadee" panose="020B0502040204020203" pitchFamily="34" charset="-34"/>
          </a:endParaRPr>
        </a:p>
      </dgm:t>
    </dgm:pt>
    <dgm:pt modelId="{0B530A2D-5758-4A17-BDCB-3EF5910BB2A2}" type="parTrans" cxnId="{07E0197D-D5E3-476C-8B88-88F8C7A170DC}">
      <dgm:prSet/>
      <dgm:spPr/>
      <dgm:t>
        <a:bodyPr/>
        <a:lstStyle/>
        <a:p>
          <a:endParaRPr lang="en-US" sz="1200"/>
        </a:p>
      </dgm:t>
    </dgm:pt>
    <dgm:pt modelId="{56034520-57BC-47C1-8054-AC2DBE40A84C}" type="sibTrans" cxnId="{07E0197D-D5E3-476C-8B88-88F8C7A170DC}">
      <dgm:prSet/>
      <dgm:spPr/>
      <dgm:t>
        <a:bodyPr/>
        <a:lstStyle/>
        <a:p>
          <a:endParaRPr lang="en-US" sz="1200"/>
        </a:p>
      </dgm:t>
    </dgm:pt>
    <dgm:pt modelId="{D24BEF2F-64F4-42B4-BBDB-93ACA28A9A0B}">
      <dgm:prSet custT="1"/>
      <dgm:spPr/>
      <dgm:t>
        <a:bodyPr/>
        <a:lstStyle/>
        <a:p>
          <a:pPr marL="176213" lvl="1" indent="-176213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</a:pPr>
          <a:r>
            <a:rPr lang="fr-FR" sz="1800" kern="1200">
              <a:latin typeface="Leelawadee" panose="020B0502040204020203" pitchFamily="34" charset="-34"/>
              <a:cs typeface="Leelawadee" panose="020B0502040204020203" pitchFamily="34" charset="-34"/>
            </a:rPr>
            <a:t>privilégier la mise en place de protections collectives.</a:t>
          </a:r>
          <a:endParaRPr lang="en-US" sz="1800" kern="1200">
            <a:latin typeface="Leelawadee" panose="020B0502040204020203" pitchFamily="34" charset="-34"/>
            <a:cs typeface="Leelawadee" panose="020B0502040204020203" pitchFamily="34" charset="-34"/>
          </a:endParaRPr>
        </a:p>
      </dgm:t>
    </dgm:pt>
    <dgm:pt modelId="{8D5E8757-1A8C-4AA7-BC7C-E51AC2638005}" type="parTrans" cxnId="{28541073-622F-4E49-8FAE-CFBC7DE22498}">
      <dgm:prSet/>
      <dgm:spPr/>
      <dgm:t>
        <a:bodyPr/>
        <a:lstStyle/>
        <a:p>
          <a:endParaRPr lang="en-US" sz="1200"/>
        </a:p>
      </dgm:t>
    </dgm:pt>
    <dgm:pt modelId="{4A2872DE-57B5-46C9-9FB1-7EBBCD86552C}" type="sibTrans" cxnId="{28541073-622F-4E49-8FAE-CFBC7DE22498}">
      <dgm:prSet/>
      <dgm:spPr/>
      <dgm:t>
        <a:bodyPr/>
        <a:lstStyle/>
        <a:p>
          <a:endParaRPr lang="en-US" sz="1200"/>
        </a:p>
      </dgm:t>
    </dgm:pt>
    <dgm:pt modelId="{642B76AC-D01F-469F-9449-41E40759F1DC}">
      <dgm:prSet custT="1"/>
      <dgm:spPr/>
      <dgm:t>
        <a:bodyPr/>
        <a:lstStyle/>
        <a:p>
          <a:pPr marL="176213" lvl="1" indent="-176213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fr-FR" sz="1800" kern="1200">
              <a:latin typeface="Leelawadee" panose="020B0502040204020203" pitchFamily="34" charset="-34"/>
              <a:cs typeface="Leelawadee" panose="020B0502040204020203" pitchFamily="34" charset="-34"/>
            </a:rPr>
            <a:t>mettre à disposition les équipements de protection individuelle (EPI) nécessaires </a:t>
          </a:r>
          <a:br>
            <a:rPr lang="fr-FR" sz="1800" kern="1200">
              <a:latin typeface="Leelawadee" panose="020B0502040204020203" pitchFamily="34" charset="-34"/>
              <a:cs typeface="Leelawadee" panose="020B0502040204020203" pitchFamily="34" charset="-34"/>
            </a:rPr>
          </a:br>
          <a:r>
            <a:rPr lang="fr-FR" sz="1400" kern="1200">
              <a:latin typeface="Leelawadee" panose="020B0502040204020203" pitchFamily="34" charset="-34"/>
              <a:cs typeface="Leelawadee" panose="020B0502040204020203" pitchFamily="34" charset="-34"/>
            </a:rPr>
            <a:t>(ex : gants, casque, bouchons d’oreille, lunettes de protection...).</a:t>
          </a:r>
          <a:endParaRPr lang="en-US" sz="1800" kern="1200">
            <a:latin typeface="Leelawadee" panose="020B0502040204020203" pitchFamily="34" charset="-34"/>
            <a:cs typeface="Leelawadee" panose="020B0502040204020203" pitchFamily="34" charset="-34"/>
          </a:endParaRPr>
        </a:p>
      </dgm:t>
    </dgm:pt>
    <dgm:pt modelId="{F02803E1-9C3E-4471-B976-B7F79EAEA21C}" type="parTrans" cxnId="{094BE994-B1F1-4EFD-97D6-7521A4243DBB}">
      <dgm:prSet/>
      <dgm:spPr/>
      <dgm:t>
        <a:bodyPr/>
        <a:lstStyle/>
        <a:p>
          <a:endParaRPr lang="en-US" sz="1200"/>
        </a:p>
      </dgm:t>
    </dgm:pt>
    <dgm:pt modelId="{4087EA40-939E-4980-9561-856942C0EF6C}" type="sibTrans" cxnId="{094BE994-B1F1-4EFD-97D6-7521A4243DBB}">
      <dgm:prSet/>
      <dgm:spPr/>
      <dgm:t>
        <a:bodyPr/>
        <a:lstStyle/>
        <a:p>
          <a:endParaRPr lang="en-US" sz="1200"/>
        </a:p>
      </dgm:t>
    </dgm:pt>
    <dgm:pt modelId="{F551DB84-3915-43B2-BA28-54D026FD5846}">
      <dgm:prSet custT="1"/>
      <dgm:spPr/>
      <dgm:t>
        <a:bodyPr/>
        <a:lstStyle/>
        <a:p>
          <a:pPr marL="176213" lvl="1" indent="-176213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fr-FR" sz="18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Leelawadee" panose="020B0502040204020203" pitchFamily="34" charset="-34"/>
              <a:ea typeface="+mn-ea"/>
              <a:cs typeface="Leelawadee" panose="020B0502040204020203" pitchFamily="34" charset="-34"/>
            </a:rPr>
            <a:t>former et informer sur les risques pour la santé et la sécurité et les mesures prises pour y remédier.</a:t>
          </a:r>
          <a:endParaRPr lang="en-US" sz="18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Leelawadee" panose="020B0502040204020203" pitchFamily="34" charset="-34"/>
            <a:ea typeface="+mn-ea"/>
            <a:cs typeface="Leelawadee" panose="020B0502040204020203" pitchFamily="34" charset="-34"/>
          </a:endParaRPr>
        </a:p>
      </dgm:t>
    </dgm:pt>
    <dgm:pt modelId="{56930A49-61D2-4000-8732-641EB0A88A9A}" type="parTrans" cxnId="{70DDB90B-D13D-4066-9815-F993BFAF6456}">
      <dgm:prSet/>
      <dgm:spPr/>
      <dgm:t>
        <a:bodyPr/>
        <a:lstStyle/>
        <a:p>
          <a:endParaRPr lang="en-US" sz="1200"/>
        </a:p>
      </dgm:t>
    </dgm:pt>
    <dgm:pt modelId="{CFC0ECC4-2073-42FF-A639-3FF7AA1B91F9}" type="sibTrans" cxnId="{70DDB90B-D13D-4066-9815-F993BFAF6456}">
      <dgm:prSet/>
      <dgm:spPr/>
      <dgm:t>
        <a:bodyPr/>
        <a:lstStyle/>
        <a:p>
          <a:endParaRPr lang="en-US" sz="1200"/>
        </a:p>
      </dgm:t>
    </dgm:pt>
    <dgm:pt modelId="{9A0FF1B3-3364-48C5-9F89-2A368F4E4C93}">
      <dgm:prSet custT="1"/>
      <dgm:spPr/>
      <dgm:t>
        <a:bodyPr/>
        <a:lstStyle/>
        <a:p>
          <a:pPr marL="727075" lvl="1" indent="-269875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ebdings" panose="05030102010509060703" pitchFamily="18" charset="2"/>
            <a:buChar char="4"/>
            <a:tabLst>
              <a:tab pos="360363" algn="l"/>
            </a:tabLst>
          </a:pPr>
          <a:r>
            <a:rPr lang="fr-FR" sz="1400" kern="1200">
              <a:solidFill>
                <a:schemeClr val="tx1"/>
              </a:solidFill>
              <a:latin typeface="Leelawadee"/>
              <a:ea typeface="+mn-ea"/>
              <a:cs typeface="Leelawadee"/>
            </a:rPr>
            <a:t> Leur entretien et leur renouvellement sont à la charge de l’employeur.</a:t>
          </a:r>
          <a:endParaRPr lang="en-US" sz="1400" kern="1200">
            <a:solidFill>
              <a:schemeClr val="tx1"/>
            </a:solidFill>
            <a:latin typeface="Leelawadee"/>
            <a:ea typeface="+mn-ea"/>
            <a:cs typeface="Leelawadee"/>
          </a:endParaRPr>
        </a:p>
      </dgm:t>
    </dgm:pt>
    <dgm:pt modelId="{D7AE0E54-DB82-4992-BC7D-8E64598C8764}" type="parTrans" cxnId="{5B280A63-4A3F-42D9-9DB3-AB2A9CD4B61B}">
      <dgm:prSet/>
      <dgm:spPr/>
      <dgm:t>
        <a:bodyPr/>
        <a:lstStyle/>
        <a:p>
          <a:endParaRPr lang="fr-FR"/>
        </a:p>
      </dgm:t>
    </dgm:pt>
    <dgm:pt modelId="{112C4421-DB56-4F8E-9FE2-873489F15C73}" type="sibTrans" cxnId="{5B280A63-4A3F-42D9-9DB3-AB2A9CD4B61B}">
      <dgm:prSet/>
      <dgm:spPr/>
      <dgm:t>
        <a:bodyPr/>
        <a:lstStyle/>
        <a:p>
          <a:endParaRPr lang="fr-FR"/>
        </a:p>
      </dgm:t>
    </dgm:pt>
    <dgm:pt modelId="{B5EC057A-10B5-475B-AAAE-101CBE74EC65}">
      <dgm:prSet custT="1"/>
      <dgm:spPr/>
      <dgm:t>
        <a:bodyPr/>
        <a:lstStyle/>
        <a:p>
          <a:pPr marL="727075" lvl="1" indent="-269875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ebdings" panose="05030102010509060703" pitchFamily="18" charset="2"/>
            <a:buChar char="4"/>
            <a:tabLst>
              <a:tab pos="360363" algn="l"/>
            </a:tabLst>
          </a:pPr>
          <a:r>
            <a:rPr lang="fr-FR" sz="1400" kern="1200">
              <a:solidFill>
                <a:schemeClr val="tx1"/>
              </a:solidFill>
              <a:latin typeface="Leelawadee"/>
              <a:ea typeface="+mn-ea"/>
              <a:cs typeface="Leelawadee"/>
            </a:rPr>
            <a:t> Ces EPI ainsi que tout autre vêtement de travail sont mis gratuitement à disposition des salariés.</a:t>
          </a:r>
          <a:endParaRPr lang="en-US" sz="1400" kern="1200">
            <a:solidFill>
              <a:schemeClr val="tx1"/>
            </a:solidFill>
            <a:latin typeface="Leelawadee"/>
            <a:ea typeface="+mn-ea"/>
            <a:cs typeface="Leelawadee"/>
          </a:endParaRPr>
        </a:p>
      </dgm:t>
    </dgm:pt>
    <dgm:pt modelId="{8403BA7D-6F51-4544-8640-E25CCD353371}" type="parTrans" cxnId="{287784D7-77AE-41AC-B042-192A8F010DE3}">
      <dgm:prSet/>
      <dgm:spPr/>
      <dgm:t>
        <a:bodyPr/>
        <a:lstStyle/>
        <a:p>
          <a:endParaRPr lang="fr-FR"/>
        </a:p>
      </dgm:t>
    </dgm:pt>
    <dgm:pt modelId="{23924CEC-771D-4975-895F-E6B3AC3127B3}" type="sibTrans" cxnId="{287784D7-77AE-41AC-B042-192A8F010DE3}">
      <dgm:prSet/>
      <dgm:spPr/>
      <dgm:t>
        <a:bodyPr/>
        <a:lstStyle/>
        <a:p>
          <a:endParaRPr lang="fr-FR"/>
        </a:p>
      </dgm:t>
    </dgm:pt>
    <dgm:pt modelId="{D67C03F1-7010-4345-BA09-DA049558F552}" type="pres">
      <dgm:prSet presAssocID="{BB28D9CF-007F-4D8A-8A67-A125EF045433}" presName="linear" presStyleCnt="0">
        <dgm:presLayoutVars>
          <dgm:animLvl val="lvl"/>
          <dgm:resizeHandles val="exact"/>
        </dgm:presLayoutVars>
      </dgm:prSet>
      <dgm:spPr/>
    </dgm:pt>
    <dgm:pt modelId="{473DA075-A565-4C3F-92DA-8450319958CA}" type="pres">
      <dgm:prSet presAssocID="{3E267505-4612-46BE-BB64-8AEF1E4D2D06}" presName="parentText" presStyleLbl="node1" presStyleIdx="0" presStyleCnt="1" custScaleY="36370">
        <dgm:presLayoutVars>
          <dgm:chMax val="0"/>
          <dgm:bulletEnabled val="1"/>
        </dgm:presLayoutVars>
      </dgm:prSet>
      <dgm:spPr/>
    </dgm:pt>
    <dgm:pt modelId="{5B9BECE4-3989-4A2A-83E6-0391CFB6FB00}" type="pres">
      <dgm:prSet presAssocID="{3E267505-4612-46BE-BB64-8AEF1E4D2D0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690190A-A14F-40D0-9854-9405E346E2B1}" type="presOf" srcId="{E5A7F6C4-1302-4201-AAF3-ED96B6375474}" destId="{5B9BECE4-3989-4A2A-83E6-0391CFB6FB00}" srcOrd="0" destOrd="0" presId="urn:microsoft.com/office/officeart/2005/8/layout/vList2"/>
    <dgm:cxn modelId="{70DDB90B-D13D-4066-9815-F993BFAF6456}" srcId="{3E267505-4612-46BE-BB64-8AEF1E4D2D06}" destId="{F551DB84-3915-43B2-BA28-54D026FD5846}" srcOrd="4" destOrd="0" parTransId="{56930A49-61D2-4000-8732-641EB0A88A9A}" sibTransId="{CFC0ECC4-2073-42FF-A639-3FF7AA1B91F9}"/>
    <dgm:cxn modelId="{12C8B828-2177-421F-8F70-32299F217065}" type="presOf" srcId="{BB28D9CF-007F-4D8A-8A67-A125EF045433}" destId="{D67C03F1-7010-4345-BA09-DA049558F552}" srcOrd="0" destOrd="0" presId="urn:microsoft.com/office/officeart/2005/8/layout/vList2"/>
    <dgm:cxn modelId="{4035F22C-646D-4F6F-AE90-2CE9566FCFBC}" srcId="{BB28D9CF-007F-4D8A-8A67-A125EF045433}" destId="{3E267505-4612-46BE-BB64-8AEF1E4D2D06}" srcOrd="0" destOrd="0" parTransId="{FD857D63-73C3-41F9-A134-2F2B8D405FC1}" sibTransId="{C1B41496-17B7-4A8F-AFC6-82C5385D823F}"/>
    <dgm:cxn modelId="{76181532-3311-498F-823F-EB51AD8F8C07}" type="presOf" srcId="{642B76AC-D01F-469F-9449-41E40759F1DC}" destId="{5B9BECE4-3989-4A2A-83E6-0391CFB6FB00}" srcOrd="0" destOrd="3" presId="urn:microsoft.com/office/officeart/2005/8/layout/vList2"/>
    <dgm:cxn modelId="{46036B37-657B-4109-A172-B0EE1E89F700}" type="presOf" srcId="{D24BEF2F-64F4-42B4-BBDB-93ACA28A9A0B}" destId="{5B9BECE4-3989-4A2A-83E6-0391CFB6FB00}" srcOrd="0" destOrd="2" presId="urn:microsoft.com/office/officeart/2005/8/layout/vList2"/>
    <dgm:cxn modelId="{19B0A540-ECDD-4C9A-941A-164405A97CFB}" type="presOf" srcId="{F551DB84-3915-43B2-BA28-54D026FD5846}" destId="{5B9BECE4-3989-4A2A-83E6-0391CFB6FB00}" srcOrd="0" destOrd="6" presId="urn:microsoft.com/office/officeart/2005/8/layout/vList2"/>
    <dgm:cxn modelId="{5B280A63-4A3F-42D9-9DB3-AB2A9CD4B61B}" srcId="{642B76AC-D01F-469F-9449-41E40759F1DC}" destId="{9A0FF1B3-3364-48C5-9F89-2A368F4E4C93}" srcOrd="1" destOrd="0" parTransId="{D7AE0E54-DB82-4992-BC7D-8E64598C8764}" sibTransId="{112C4421-DB56-4F8E-9FE2-873489F15C73}"/>
    <dgm:cxn modelId="{28541073-622F-4E49-8FAE-CFBC7DE22498}" srcId="{3E267505-4612-46BE-BB64-8AEF1E4D2D06}" destId="{D24BEF2F-64F4-42B4-BBDB-93ACA28A9A0B}" srcOrd="2" destOrd="0" parTransId="{8D5E8757-1A8C-4AA7-BC7C-E51AC2638005}" sibTransId="{4A2872DE-57B5-46C9-9FB1-7EBBCD86552C}"/>
    <dgm:cxn modelId="{D3E85F54-962D-4E26-A9D5-FF31EE7C1FA8}" type="presOf" srcId="{9A0FF1B3-3364-48C5-9F89-2A368F4E4C93}" destId="{5B9BECE4-3989-4A2A-83E6-0391CFB6FB00}" srcOrd="0" destOrd="5" presId="urn:microsoft.com/office/officeart/2005/8/layout/vList2"/>
    <dgm:cxn modelId="{07E0197D-D5E3-476C-8B88-88F8C7A170DC}" srcId="{3E267505-4612-46BE-BB64-8AEF1E4D2D06}" destId="{428BD786-F923-49A0-BDFB-937E5A497FA5}" srcOrd="1" destOrd="0" parTransId="{0B530A2D-5758-4A17-BDCB-3EF5910BB2A2}" sibTransId="{56034520-57BC-47C1-8054-AC2DBE40A84C}"/>
    <dgm:cxn modelId="{094BE994-B1F1-4EFD-97D6-7521A4243DBB}" srcId="{3E267505-4612-46BE-BB64-8AEF1E4D2D06}" destId="{642B76AC-D01F-469F-9449-41E40759F1DC}" srcOrd="3" destOrd="0" parTransId="{F02803E1-9C3E-4471-B976-B7F79EAEA21C}" sibTransId="{4087EA40-939E-4980-9561-856942C0EF6C}"/>
    <dgm:cxn modelId="{5B99DEC7-EA7A-4BEF-B01A-55EB4FDD6226}" type="presOf" srcId="{3E267505-4612-46BE-BB64-8AEF1E4D2D06}" destId="{473DA075-A565-4C3F-92DA-8450319958CA}" srcOrd="0" destOrd="0" presId="urn:microsoft.com/office/officeart/2005/8/layout/vList2"/>
    <dgm:cxn modelId="{287784D7-77AE-41AC-B042-192A8F010DE3}" srcId="{642B76AC-D01F-469F-9449-41E40759F1DC}" destId="{B5EC057A-10B5-475B-AAAE-101CBE74EC65}" srcOrd="0" destOrd="0" parTransId="{8403BA7D-6F51-4544-8640-E25CCD353371}" sibTransId="{23924CEC-771D-4975-895F-E6B3AC3127B3}"/>
    <dgm:cxn modelId="{ED0B68E2-8FE9-4C49-B460-FABA5DFD9C4C}" type="presOf" srcId="{428BD786-F923-49A0-BDFB-937E5A497FA5}" destId="{5B9BECE4-3989-4A2A-83E6-0391CFB6FB00}" srcOrd="0" destOrd="1" presId="urn:microsoft.com/office/officeart/2005/8/layout/vList2"/>
    <dgm:cxn modelId="{48C9F0E3-2567-4D8C-AE26-074DE1990D99}" type="presOf" srcId="{B5EC057A-10B5-475B-AAAE-101CBE74EC65}" destId="{5B9BECE4-3989-4A2A-83E6-0391CFB6FB00}" srcOrd="0" destOrd="4" presId="urn:microsoft.com/office/officeart/2005/8/layout/vList2"/>
    <dgm:cxn modelId="{80991EF5-8DC2-4A12-9BF9-0070F39E98AF}" srcId="{3E267505-4612-46BE-BB64-8AEF1E4D2D06}" destId="{E5A7F6C4-1302-4201-AAF3-ED96B6375474}" srcOrd="0" destOrd="0" parTransId="{62A54998-B308-4C9F-81D6-9975EBCCA302}" sibTransId="{93BBA3A2-346B-43DD-8BE0-AD7F20E30DCC}"/>
    <dgm:cxn modelId="{4328A005-AFCC-4D7A-9153-149505504D47}" type="presParOf" srcId="{D67C03F1-7010-4345-BA09-DA049558F552}" destId="{473DA075-A565-4C3F-92DA-8450319958CA}" srcOrd="0" destOrd="0" presId="urn:microsoft.com/office/officeart/2005/8/layout/vList2"/>
    <dgm:cxn modelId="{8CD65C6F-EB4A-41B1-837C-612B26792156}" type="presParOf" srcId="{D67C03F1-7010-4345-BA09-DA049558F552}" destId="{5B9BECE4-3989-4A2A-83E6-0391CFB6FB0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66AF5E2-11C2-4773-A64F-329983E7C180}" type="doc">
      <dgm:prSet loTypeId="urn:microsoft.com/office/officeart/2018/2/layout/IconVerticalSolidList" loCatId="icon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EECDB52-155D-4318-BE47-2B40ACEF0E9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2100" b="1" kern="1200"/>
            <a:t>Doit être présent </a:t>
          </a:r>
          <a:r>
            <a:rPr lang="fr-FR" sz="2100" kern="1200"/>
            <a:t>pour </a:t>
          </a:r>
          <a:r>
            <a:rPr lang="fr-FR" sz="21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l’</a:t>
          </a:r>
          <a:r>
            <a:rPr lang="fr-FR" sz="2100" kern="120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alternant.</a:t>
          </a:r>
          <a:r>
            <a:rPr lang="fr-FR" sz="2100" kern="1200" err="1"/>
            <a:t>e</a:t>
          </a:r>
          <a:r>
            <a:rPr lang="fr-FR" sz="2100" kern="1200"/>
            <a:t>. </a:t>
          </a:r>
          <a:br>
            <a:rPr lang="fr-FR" sz="2100" kern="1200"/>
          </a:br>
          <a:r>
            <a:rPr lang="fr-FR" sz="2100" kern="1200"/>
            <a:t>Il est le garant de la formation pratique de l’alternant. L’alternant.e ne doit pas être livré à lui-même.</a:t>
          </a:r>
          <a:endParaRPr lang="en-US" sz="2100" kern="1200"/>
        </a:p>
      </dgm:t>
    </dgm:pt>
    <dgm:pt modelId="{0186B694-189B-4B9A-B2D8-7E5E09E4F03F}" type="parTrans" cxnId="{3BBFF205-0AC0-41E8-926B-F9C0B3A45E6A}">
      <dgm:prSet/>
      <dgm:spPr/>
      <dgm:t>
        <a:bodyPr/>
        <a:lstStyle/>
        <a:p>
          <a:endParaRPr lang="en-US"/>
        </a:p>
      </dgm:t>
    </dgm:pt>
    <dgm:pt modelId="{66B63B34-187C-4F43-A901-EB3D4A3D6529}" type="sibTrans" cxnId="{3BBFF205-0AC0-41E8-926B-F9C0B3A45E6A}">
      <dgm:prSet/>
      <dgm:spPr/>
      <dgm:t>
        <a:bodyPr/>
        <a:lstStyle/>
        <a:p>
          <a:endParaRPr lang="en-US"/>
        </a:p>
      </dgm:t>
    </dgm:pt>
    <dgm:pt modelId="{4512C303-01A3-419F-ACC3-7012357A4F6B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fr-FR" b="1"/>
            <a:t>Assure, en lien avec 3iS</a:t>
          </a:r>
          <a:r>
            <a:rPr lang="fr-FR"/>
            <a:t>, </a:t>
          </a:r>
          <a:r>
            <a:rPr lang="fr-FR" b="1"/>
            <a:t>le suivi de l’acquisition des compétences </a:t>
          </a:r>
          <a:r>
            <a:rPr lang="fr-FR"/>
            <a:t>à travers le livret d’alternance, la visite entreprise, les échanges avec le tuteur pédagogique, …</a:t>
          </a:r>
          <a:r>
            <a:rPr lang="fr-FR">
              <a:latin typeface="Calibri Light" panose="020F0302020204030204"/>
            </a:rPr>
            <a:t> </a:t>
          </a:r>
          <a:endParaRPr lang="en-US"/>
        </a:p>
      </dgm:t>
    </dgm:pt>
    <dgm:pt modelId="{567CB8E0-6BFB-495E-A5CA-DCF916042283}" type="parTrans" cxnId="{0E98DB2F-14DC-44B0-AB5C-A1EED3BBEC79}">
      <dgm:prSet/>
      <dgm:spPr/>
      <dgm:t>
        <a:bodyPr/>
        <a:lstStyle/>
        <a:p>
          <a:endParaRPr lang="en-US"/>
        </a:p>
      </dgm:t>
    </dgm:pt>
    <dgm:pt modelId="{9E201E91-F5DC-4951-83A0-DF4E39544AB5}" type="sibTrans" cxnId="{0E98DB2F-14DC-44B0-AB5C-A1EED3BBEC79}">
      <dgm:prSet/>
      <dgm:spPr/>
      <dgm:t>
        <a:bodyPr/>
        <a:lstStyle/>
        <a:p>
          <a:endParaRPr lang="en-US"/>
        </a:p>
      </dgm:t>
    </dgm:pt>
    <dgm:pt modelId="{47FB3563-AD26-410C-8034-BB93654311FC}" type="pres">
      <dgm:prSet presAssocID="{A66AF5E2-11C2-4773-A64F-329983E7C180}" presName="root" presStyleCnt="0">
        <dgm:presLayoutVars>
          <dgm:dir/>
          <dgm:resizeHandles val="exact"/>
        </dgm:presLayoutVars>
      </dgm:prSet>
      <dgm:spPr/>
    </dgm:pt>
    <dgm:pt modelId="{E15C0C70-D87A-4040-9616-3F909E97ECD4}" type="pres">
      <dgm:prSet presAssocID="{2EECDB52-155D-4318-BE47-2B40ACEF0E9F}" presName="compNode" presStyleCnt="0"/>
      <dgm:spPr/>
    </dgm:pt>
    <dgm:pt modelId="{73F99C31-7363-4ADE-88E2-376EA21EFDDD}" type="pres">
      <dgm:prSet presAssocID="{2EECDB52-155D-4318-BE47-2B40ACEF0E9F}" presName="bgRect" presStyleLbl="bgShp" presStyleIdx="0" presStyleCnt="2"/>
      <dgm:spPr>
        <a:solidFill>
          <a:srgbClr val="FF9933">
            <a:alpha val="43922"/>
          </a:srgbClr>
        </a:solidFill>
      </dgm:spPr>
    </dgm:pt>
    <dgm:pt modelId="{6F505DB0-2C0E-4822-BFFF-9E9BE42D8E55}" type="pres">
      <dgm:prSet presAssocID="{2EECDB52-155D-4318-BE47-2B40ACEF0E9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e"/>
        </a:ext>
      </dgm:extLst>
    </dgm:pt>
    <dgm:pt modelId="{6C448C1E-1AFE-4AEC-A802-339F94D239D3}" type="pres">
      <dgm:prSet presAssocID="{2EECDB52-155D-4318-BE47-2B40ACEF0E9F}" presName="spaceRect" presStyleCnt="0"/>
      <dgm:spPr/>
    </dgm:pt>
    <dgm:pt modelId="{FEB1F9BC-C5B7-4D88-9215-3080AD27FE4C}" type="pres">
      <dgm:prSet presAssocID="{2EECDB52-155D-4318-BE47-2B40ACEF0E9F}" presName="parTx" presStyleLbl="revTx" presStyleIdx="0" presStyleCnt="2">
        <dgm:presLayoutVars>
          <dgm:chMax val="0"/>
          <dgm:chPref val="0"/>
        </dgm:presLayoutVars>
      </dgm:prSet>
      <dgm:spPr/>
    </dgm:pt>
    <dgm:pt modelId="{18C00245-9D70-4CB4-A441-2B937E337CE6}" type="pres">
      <dgm:prSet presAssocID="{66B63B34-187C-4F43-A901-EB3D4A3D6529}" presName="sibTrans" presStyleCnt="0"/>
      <dgm:spPr/>
    </dgm:pt>
    <dgm:pt modelId="{9BD93FB1-451D-4085-B04B-1090555076FE}" type="pres">
      <dgm:prSet presAssocID="{4512C303-01A3-419F-ACC3-7012357A4F6B}" presName="compNode" presStyleCnt="0"/>
      <dgm:spPr/>
    </dgm:pt>
    <dgm:pt modelId="{C7EA9FA7-D861-447A-80B7-4D69367E0C54}" type="pres">
      <dgm:prSet presAssocID="{4512C303-01A3-419F-ACC3-7012357A4F6B}" presName="bgRect" presStyleLbl="bgShp" presStyleIdx="1" presStyleCnt="2"/>
      <dgm:spPr>
        <a:solidFill>
          <a:srgbClr val="FF9933">
            <a:alpha val="43922"/>
          </a:srgbClr>
        </a:solidFill>
      </dgm:spPr>
    </dgm:pt>
    <dgm:pt modelId="{0B665F1F-FD69-472F-86D1-193CFB774783}" type="pres">
      <dgm:prSet presAssocID="{4512C303-01A3-419F-ACC3-7012357A4F6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nexions avec un remplissage uni"/>
        </a:ext>
      </dgm:extLst>
    </dgm:pt>
    <dgm:pt modelId="{C1912A8D-0BBB-411F-A852-3A53C536C685}" type="pres">
      <dgm:prSet presAssocID="{4512C303-01A3-419F-ACC3-7012357A4F6B}" presName="spaceRect" presStyleCnt="0"/>
      <dgm:spPr/>
    </dgm:pt>
    <dgm:pt modelId="{92CCCFE2-B6B7-4348-9444-0BB5BC3657A8}" type="pres">
      <dgm:prSet presAssocID="{4512C303-01A3-419F-ACC3-7012357A4F6B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3BBFF205-0AC0-41E8-926B-F9C0B3A45E6A}" srcId="{A66AF5E2-11C2-4773-A64F-329983E7C180}" destId="{2EECDB52-155D-4318-BE47-2B40ACEF0E9F}" srcOrd="0" destOrd="0" parTransId="{0186B694-189B-4B9A-B2D8-7E5E09E4F03F}" sibTransId="{66B63B34-187C-4F43-A901-EB3D4A3D6529}"/>
    <dgm:cxn modelId="{0E98DB2F-14DC-44B0-AB5C-A1EED3BBEC79}" srcId="{A66AF5E2-11C2-4773-A64F-329983E7C180}" destId="{4512C303-01A3-419F-ACC3-7012357A4F6B}" srcOrd="1" destOrd="0" parTransId="{567CB8E0-6BFB-495E-A5CA-DCF916042283}" sibTransId="{9E201E91-F5DC-4951-83A0-DF4E39544AB5}"/>
    <dgm:cxn modelId="{1901895D-2D40-41F4-AC69-AAFE1CAD94BF}" type="presOf" srcId="{4512C303-01A3-419F-ACC3-7012357A4F6B}" destId="{92CCCFE2-B6B7-4348-9444-0BB5BC3657A8}" srcOrd="0" destOrd="0" presId="urn:microsoft.com/office/officeart/2018/2/layout/IconVerticalSolidList"/>
    <dgm:cxn modelId="{9099716E-3F3D-437D-A800-91C42C4F71E9}" type="presOf" srcId="{2EECDB52-155D-4318-BE47-2B40ACEF0E9F}" destId="{FEB1F9BC-C5B7-4D88-9215-3080AD27FE4C}" srcOrd="0" destOrd="0" presId="urn:microsoft.com/office/officeart/2018/2/layout/IconVerticalSolidList"/>
    <dgm:cxn modelId="{12F9BDEA-1D4E-4293-8DE5-9D51B58A98E5}" type="presOf" srcId="{A66AF5E2-11C2-4773-A64F-329983E7C180}" destId="{47FB3563-AD26-410C-8034-BB93654311FC}" srcOrd="0" destOrd="0" presId="urn:microsoft.com/office/officeart/2018/2/layout/IconVerticalSolidList"/>
    <dgm:cxn modelId="{0C6EF760-9673-49A5-804E-A1A1A041C2F6}" type="presParOf" srcId="{47FB3563-AD26-410C-8034-BB93654311FC}" destId="{E15C0C70-D87A-4040-9616-3F909E97ECD4}" srcOrd="0" destOrd="0" presId="urn:microsoft.com/office/officeart/2018/2/layout/IconVerticalSolidList"/>
    <dgm:cxn modelId="{8F0B1EF3-B5D9-4888-B9E0-223E1691C225}" type="presParOf" srcId="{E15C0C70-D87A-4040-9616-3F909E97ECD4}" destId="{73F99C31-7363-4ADE-88E2-376EA21EFDDD}" srcOrd="0" destOrd="0" presId="urn:microsoft.com/office/officeart/2018/2/layout/IconVerticalSolidList"/>
    <dgm:cxn modelId="{738E35C3-A358-4242-AB1D-670D26E0CBC4}" type="presParOf" srcId="{E15C0C70-D87A-4040-9616-3F909E97ECD4}" destId="{6F505DB0-2C0E-4822-BFFF-9E9BE42D8E55}" srcOrd="1" destOrd="0" presId="urn:microsoft.com/office/officeart/2018/2/layout/IconVerticalSolidList"/>
    <dgm:cxn modelId="{F0200454-488F-4B3D-ADA3-D83B7389D3D3}" type="presParOf" srcId="{E15C0C70-D87A-4040-9616-3F909E97ECD4}" destId="{6C448C1E-1AFE-4AEC-A802-339F94D239D3}" srcOrd="2" destOrd="0" presId="urn:microsoft.com/office/officeart/2018/2/layout/IconVerticalSolidList"/>
    <dgm:cxn modelId="{D96E9551-2AB8-4FF0-8A41-497FB36006F1}" type="presParOf" srcId="{E15C0C70-D87A-4040-9616-3F909E97ECD4}" destId="{FEB1F9BC-C5B7-4D88-9215-3080AD27FE4C}" srcOrd="3" destOrd="0" presId="urn:microsoft.com/office/officeart/2018/2/layout/IconVerticalSolidList"/>
    <dgm:cxn modelId="{C4E21B36-1708-45FD-A79A-37B74D457C97}" type="presParOf" srcId="{47FB3563-AD26-410C-8034-BB93654311FC}" destId="{18C00245-9D70-4CB4-A441-2B937E337CE6}" srcOrd="1" destOrd="0" presId="urn:microsoft.com/office/officeart/2018/2/layout/IconVerticalSolidList"/>
    <dgm:cxn modelId="{6A9813D3-2DD2-49F2-8477-EE22BE3D45C5}" type="presParOf" srcId="{47FB3563-AD26-410C-8034-BB93654311FC}" destId="{9BD93FB1-451D-4085-B04B-1090555076FE}" srcOrd="2" destOrd="0" presId="urn:microsoft.com/office/officeart/2018/2/layout/IconVerticalSolidList"/>
    <dgm:cxn modelId="{D3DAAFD0-EC8C-445E-9D59-6534714B577C}" type="presParOf" srcId="{9BD93FB1-451D-4085-B04B-1090555076FE}" destId="{C7EA9FA7-D861-447A-80B7-4D69367E0C54}" srcOrd="0" destOrd="0" presId="urn:microsoft.com/office/officeart/2018/2/layout/IconVerticalSolidList"/>
    <dgm:cxn modelId="{411131B8-B093-4B86-92B6-4E23EE432134}" type="presParOf" srcId="{9BD93FB1-451D-4085-B04B-1090555076FE}" destId="{0B665F1F-FD69-472F-86D1-193CFB774783}" srcOrd="1" destOrd="0" presId="urn:microsoft.com/office/officeart/2018/2/layout/IconVerticalSolidList"/>
    <dgm:cxn modelId="{813412A4-A2B3-4817-9C77-48E535163D16}" type="presParOf" srcId="{9BD93FB1-451D-4085-B04B-1090555076FE}" destId="{C1912A8D-0BBB-411F-A852-3A53C536C685}" srcOrd="2" destOrd="0" presId="urn:microsoft.com/office/officeart/2018/2/layout/IconVerticalSolidList"/>
    <dgm:cxn modelId="{AD2BE5D5-A540-4FF8-B7CE-36AD820195DD}" type="presParOf" srcId="{9BD93FB1-451D-4085-B04B-1090555076FE}" destId="{92CCCFE2-B6B7-4348-9444-0BB5BC3657A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15F31A5-2E01-4FC5-B9A0-3B00F5C7D992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4733C95E-BDA5-4B64-8026-47C8BD6B7199}">
      <dgm:prSet phldrT="[Texte]" custT="1"/>
      <dgm:spPr>
        <a:solidFill>
          <a:srgbClr val="5B5B5B"/>
        </a:solidFill>
        <a:ln>
          <a:noFill/>
        </a:ln>
      </dgm:spPr>
      <dgm:t>
        <a:bodyPr/>
        <a:lstStyle/>
        <a:p>
          <a:r>
            <a:rPr lang="fr-FR" sz="1100"/>
            <a:t>Livret d’alternance</a:t>
          </a:r>
        </a:p>
        <a:p>
          <a:r>
            <a:rPr lang="fr-FR" sz="1100"/>
            <a:t>STUDEA</a:t>
          </a:r>
        </a:p>
      </dgm:t>
    </dgm:pt>
    <dgm:pt modelId="{5CBF4572-2AF0-4BCC-A0AF-8045F6BB03FF}" type="parTrans" cxnId="{65082E3F-2193-4480-9BB1-811D76C94DEE}">
      <dgm:prSet/>
      <dgm:spPr/>
      <dgm:t>
        <a:bodyPr/>
        <a:lstStyle/>
        <a:p>
          <a:endParaRPr lang="fr-FR" sz="2000"/>
        </a:p>
      </dgm:t>
    </dgm:pt>
    <dgm:pt modelId="{29404759-00BB-4F75-8921-25654E2B171A}" type="sibTrans" cxnId="{65082E3F-2193-4480-9BB1-811D76C94DEE}">
      <dgm:prSet/>
      <dgm:spPr/>
      <dgm:t>
        <a:bodyPr/>
        <a:lstStyle/>
        <a:p>
          <a:endParaRPr lang="fr-FR" sz="2000"/>
        </a:p>
      </dgm:t>
    </dgm:pt>
    <dgm:pt modelId="{FA76908B-B1DB-44CB-AEC4-466238F30807}">
      <dgm:prSet phldrT="[Texte]" custT="1"/>
      <dgm:spPr>
        <a:solidFill>
          <a:srgbClr val="5B5B5B"/>
        </a:solidFill>
        <a:ln>
          <a:noFill/>
        </a:ln>
      </dgm:spPr>
      <dgm:t>
        <a:bodyPr/>
        <a:lstStyle/>
        <a:p>
          <a:r>
            <a:rPr lang="fr-FR" sz="1600" kern="1200" err="1"/>
            <a:t>Alternant.e</a:t>
          </a:r>
          <a:endParaRPr lang="fr-FR" sz="1600" kern="1200"/>
        </a:p>
        <a:p>
          <a:r>
            <a:rPr lang="fr-FR" sz="1600" kern="1200"/>
            <a:t>(A)</a:t>
          </a:r>
        </a:p>
      </dgm:t>
    </dgm:pt>
    <dgm:pt modelId="{2D5ABE16-175E-4D7E-9B6F-15095663CF46}" type="parTrans" cxnId="{2C100844-2BA3-49F3-B08E-579CEA35A1C7}">
      <dgm:prSet custT="1"/>
      <dgm:spPr/>
      <dgm:t>
        <a:bodyPr/>
        <a:lstStyle/>
        <a:p>
          <a:endParaRPr lang="fr-FR" sz="600"/>
        </a:p>
      </dgm:t>
    </dgm:pt>
    <dgm:pt modelId="{ECE63EA5-9EEF-4288-B3EF-D4C0EE202049}" type="sibTrans" cxnId="{2C100844-2BA3-49F3-B08E-579CEA35A1C7}">
      <dgm:prSet/>
      <dgm:spPr/>
      <dgm:t>
        <a:bodyPr/>
        <a:lstStyle/>
        <a:p>
          <a:endParaRPr lang="fr-FR" sz="2000"/>
        </a:p>
      </dgm:t>
    </dgm:pt>
    <dgm:pt modelId="{68DB335B-CEFE-47D8-9E74-63338AB94A71}">
      <dgm:prSet phldrT="[Texte]" custT="1"/>
      <dgm:spPr>
        <a:solidFill>
          <a:srgbClr val="5B5B5B"/>
        </a:solidFill>
        <a:ln>
          <a:noFill/>
        </a:ln>
      </dgm:spPr>
      <dgm:t>
        <a:bodyPr/>
        <a:lstStyle/>
        <a:p>
          <a:r>
            <a:rPr lang="fr-FR" sz="1600"/>
            <a:t>Tuteur Entreprise</a:t>
          </a:r>
        </a:p>
        <a:p>
          <a:r>
            <a:rPr lang="fr-FR" sz="1600"/>
            <a:t>(TE)</a:t>
          </a:r>
        </a:p>
      </dgm:t>
    </dgm:pt>
    <dgm:pt modelId="{65BD6E57-275C-48E9-9536-75223E496A46}" type="parTrans" cxnId="{BDAE8765-9CBB-4B0A-B320-28B8FB285D75}">
      <dgm:prSet custT="1"/>
      <dgm:spPr/>
      <dgm:t>
        <a:bodyPr/>
        <a:lstStyle/>
        <a:p>
          <a:endParaRPr lang="fr-FR" sz="600"/>
        </a:p>
      </dgm:t>
    </dgm:pt>
    <dgm:pt modelId="{7F613E3B-D071-4024-83F5-065C8C4F56C0}" type="sibTrans" cxnId="{BDAE8765-9CBB-4B0A-B320-28B8FB285D75}">
      <dgm:prSet/>
      <dgm:spPr/>
      <dgm:t>
        <a:bodyPr/>
        <a:lstStyle/>
        <a:p>
          <a:endParaRPr lang="fr-FR" sz="2000"/>
        </a:p>
      </dgm:t>
    </dgm:pt>
    <dgm:pt modelId="{FED2B512-B550-4E5B-B6F3-65430B02762E}">
      <dgm:prSet phldrT="[Texte]" custT="1"/>
      <dgm:spPr>
        <a:solidFill>
          <a:srgbClr val="5B5B5B"/>
        </a:solidFill>
        <a:ln>
          <a:noFill/>
        </a:ln>
      </dgm:spPr>
      <dgm:t>
        <a:bodyPr/>
        <a:lstStyle/>
        <a:p>
          <a:r>
            <a:rPr lang="fr-FR" sz="1600"/>
            <a:t>Tuteur </a:t>
          </a:r>
          <a:r>
            <a:rPr lang="fr-FR" sz="1400"/>
            <a:t>pédagogique</a:t>
          </a:r>
          <a:r>
            <a:rPr lang="fr-FR" sz="1600"/>
            <a:t> 3iS</a:t>
          </a:r>
        </a:p>
        <a:p>
          <a:r>
            <a:rPr lang="fr-FR" sz="1600"/>
            <a:t>(TP)</a:t>
          </a:r>
        </a:p>
      </dgm:t>
    </dgm:pt>
    <dgm:pt modelId="{1F9F6077-BD5A-49A9-8EE3-0886C85EC0F9}" type="parTrans" cxnId="{1AF97DCE-47DA-4D4D-9499-555BD6B42424}">
      <dgm:prSet custT="1"/>
      <dgm:spPr/>
      <dgm:t>
        <a:bodyPr/>
        <a:lstStyle/>
        <a:p>
          <a:endParaRPr lang="fr-FR" sz="600"/>
        </a:p>
      </dgm:t>
    </dgm:pt>
    <dgm:pt modelId="{92F5D79F-DBE7-45C5-B3A9-29662D700048}" type="sibTrans" cxnId="{1AF97DCE-47DA-4D4D-9499-555BD6B42424}">
      <dgm:prSet/>
      <dgm:spPr/>
      <dgm:t>
        <a:bodyPr/>
        <a:lstStyle/>
        <a:p>
          <a:endParaRPr lang="fr-FR" sz="2000"/>
        </a:p>
      </dgm:t>
    </dgm:pt>
    <dgm:pt modelId="{89F1C0FF-E849-410B-B326-E89CF5A2BC7C}" type="pres">
      <dgm:prSet presAssocID="{015F31A5-2E01-4FC5-B9A0-3B00F5C7D99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24921D9-9275-457D-93E2-40772BA574CB}" type="pres">
      <dgm:prSet presAssocID="{4733C95E-BDA5-4B64-8026-47C8BD6B7199}" presName="centerShape" presStyleLbl="node0" presStyleIdx="0" presStyleCnt="1"/>
      <dgm:spPr/>
    </dgm:pt>
    <dgm:pt modelId="{28655393-B946-4924-AF7D-CBCC1B784370}" type="pres">
      <dgm:prSet presAssocID="{2D5ABE16-175E-4D7E-9B6F-15095663CF46}" presName="Name9" presStyleLbl="parChTrans1D2" presStyleIdx="0" presStyleCnt="3"/>
      <dgm:spPr/>
    </dgm:pt>
    <dgm:pt modelId="{4ED81D11-4316-4CA1-B6AE-B32531B48FE1}" type="pres">
      <dgm:prSet presAssocID="{2D5ABE16-175E-4D7E-9B6F-15095663CF46}" presName="connTx" presStyleLbl="parChTrans1D2" presStyleIdx="0" presStyleCnt="3"/>
      <dgm:spPr/>
    </dgm:pt>
    <dgm:pt modelId="{3306B6D4-B1CD-432E-93CA-97F10F88D41D}" type="pres">
      <dgm:prSet presAssocID="{FA76908B-B1DB-44CB-AEC4-466238F30807}" presName="node" presStyleLbl="node1" presStyleIdx="0" presStyleCnt="3" custScaleX="132757" custScaleY="132757">
        <dgm:presLayoutVars>
          <dgm:bulletEnabled val="1"/>
        </dgm:presLayoutVars>
      </dgm:prSet>
      <dgm:spPr/>
    </dgm:pt>
    <dgm:pt modelId="{6FE49A1A-2A42-4837-A469-1CE37E853281}" type="pres">
      <dgm:prSet presAssocID="{65BD6E57-275C-48E9-9536-75223E496A46}" presName="Name9" presStyleLbl="parChTrans1D2" presStyleIdx="1" presStyleCnt="3"/>
      <dgm:spPr/>
    </dgm:pt>
    <dgm:pt modelId="{910120DB-DC8B-46B5-9795-F376F44C5E02}" type="pres">
      <dgm:prSet presAssocID="{65BD6E57-275C-48E9-9536-75223E496A46}" presName="connTx" presStyleLbl="parChTrans1D2" presStyleIdx="1" presStyleCnt="3"/>
      <dgm:spPr/>
    </dgm:pt>
    <dgm:pt modelId="{C80AB6F6-B7E0-4E4B-8882-F62C559FD4A1}" type="pres">
      <dgm:prSet presAssocID="{68DB335B-CEFE-47D8-9E74-63338AB94A71}" presName="node" presStyleLbl="node1" presStyleIdx="1" presStyleCnt="3" custScaleX="132757" custScaleY="132757">
        <dgm:presLayoutVars>
          <dgm:bulletEnabled val="1"/>
        </dgm:presLayoutVars>
      </dgm:prSet>
      <dgm:spPr/>
    </dgm:pt>
    <dgm:pt modelId="{D7C6DABB-C26A-453A-B709-E2A698336D45}" type="pres">
      <dgm:prSet presAssocID="{1F9F6077-BD5A-49A9-8EE3-0886C85EC0F9}" presName="Name9" presStyleLbl="parChTrans1D2" presStyleIdx="2" presStyleCnt="3"/>
      <dgm:spPr/>
    </dgm:pt>
    <dgm:pt modelId="{041A0679-E1C1-4405-A66A-2BA2A1C6D5E7}" type="pres">
      <dgm:prSet presAssocID="{1F9F6077-BD5A-49A9-8EE3-0886C85EC0F9}" presName="connTx" presStyleLbl="parChTrans1D2" presStyleIdx="2" presStyleCnt="3"/>
      <dgm:spPr/>
    </dgm:pt>
    <dgm:pt modelId="{58AFA6AF-0BD4-4197-9E94-ED73EDF996E5}" type="pres">
      <dgm:prSet presAssocID="{FED2B512-B550-4E5B-B6F3-65430B02762E}" presName="node" presStyleLbl="node1" presStyleIdx="2" presStyleCnt="3" custScaleX="132757" custScaleY="132757">
        <dgm:presLayoutVars>
          <dgm:bulletEnabled val="1"/>
        </dgm:presLayoutVars>
      </dgm:prSet>
      <dgm:spPr/>
    </dgm:pt>
  </dgm:ptLst>
  <dgm:cxnLst>
    <dgm:cxn modelId="{9F03CE04-BAB4-49D4-BB4B-F44815B86878}" type="presOf" srcId="{65BD6E57-275C-48E9-9536-75223E496A46}" destId="{910120DB-DC8B-46B5-9795-F376F44C5E02}" srcOrd="1" destOrd="0" presId="urn:microsoft.com/office/officeart/2005/8/layout/radial1"/>
    <dgm:cxn modelId="{9477E70A-23F9-4E02-9F53-C6AE28D3A995}" type="presOf" srcId="{FED2B512-B550-4E5B-B6F3-65430B02762E}" destId="{58AFA6AF-0BD4-4197-9E94-ED73EDF996E5}" srcOrd="0" destOrd="0" presId="urn:microsoft.com/office/officeart/2005/8/layout/radial1"/>
    <dgm:cxn modelId="{83892113-63BD-45A2-9F3C-65D22F983EFD}" type="presOf" srcId="{1F9F6077-BD5A-49A9-8EE3-0886C85EC0F9}" destId="{041A0679-E1C1-4405-A66A-2BA2A1C6D5E7}" srcOrd="1" destOrd="0" presId="urn:microsoft.com/office/officeart/2005/8/layout/radial1"/>
    <dgm:cxn modelId="{3CA7D619-DF7B-4685-BAD3-FE0D87AC6EFB}" type="presOf" srcId="{2D5ABE16-175E-4D7E-9B6F-15095663CF46}" destId="{4ED81D11-4316-4CA1-B6AE-B32531B48FE1}" srcOrd="1" destOrd="0" presId="urn:microsoft.com/office/officeart/2005/8/layout/radial1"/>
    <dgm:cxn modelId="{65082E3F-2193-4480-9BB1-811D76C94DEE}" srcId="{015F31A5-2E01-4FC5-B9A0-3B00F5C7D992}" destId="{4733C95E-BDA5-4B64-8026-47C8BD6B7199}" srcOrd="0" destOrd="0" parTransId="{5CBF4572-2AF0-4BCC-A0AF-8045F6BB03FF}" sibTransId="{29404759-00BB-4F75-8921-25654E2B171A}"/>
    <dgm:cxn modelId="{2C100844-2BA3-49F3-B08E-579CEA35A1C7}" srcId="{4733C95E-BDA5-4B64-8026-47C8BD6B7199}" destId="{FA76908B-B1DB-44CB-AEC4-466238F30807}" srcOrd="0" destOrd="0" parTransId="{2D5ABE16-175E-4D7E-9B6F-15095663CF46}" sibTransId="{ECE63EA5-9EEF-4288-B3EF-D4C0EE202049}"/>
    <dgm:cxn modelId="{BDAE8765-9CBB-4B0A-B320-28B8FB285D75}" srcId="{4733C95E-BDA5-4B64-8026-47C8BD6B7199}" destId="{68DB335B-CEFE-47D8-9E74-63338AB94A71}" srcOrd="1" destOrd="0" parTransId="{65BD6E57-275C-48E9-9536-75223E496A46}" sibTransId="{7F613E3B-D071-4024-83F5-065C8C4F56C0}"/>
    <dgm:cxn modelId="{7A56C54B-18E0-46F1-8A43-DF68467D03A0}" type="presOf" srcId="{015F31A5-2E01-4FC5-B9A0-3B00F5C7D992}" destId="{89F1C0FF-E849-410B-B326-E89CF5A2BC7C}" srcOrd="0" destOrd="0" presId="urn:microsoft.com/office/officeart/2005/8/layout/radial1"/>
    <dgm:cxn modelId="{DE4EFA7E-CF2E-4B1E-A822-6D6E795724F0}" type="presOf" srcId="{68DB335B-CEFE-47D8-9E74-63338AB94A71}" destId="{C80AB6F6-B7E0-4E4B-8882-F62C559FD4A1}" srcOrd="0" destOrd="0" presId="urn:microsoft.com/office/officeart/2005/8/layout/radial1"/>
    <dgm:cxn modelId="{7BD73694-283F-4A48-BA93-B00292C2DC18}" type="presOf" srcId="{65BD6E57-275C-48E9-9536-75223E496A46}" destId="{6FE49A1A-2A42-4837-A469-1CE37E853281}" srcOrd="0" destOrd="0" presId="urn:microsoft.com/office/officeart/2005/8/layout/radial1"/>
    <dgm:cxn modelId="{0D3A0F97-AA4B-4C4C-B576-BBACC413FB40}" type="presOf" srcId="{1F9F6077-BD5A-49A9-8EE3-0886C85EC0F9}" destId="{D7C6DABB-C26A-453A-B709-E2A698336D45}" srcOrd="0" destOrd="0" presId="urn:microsoft.com/office/officeart/2005/8/layout/radial1"/>
    <dgm:cxn modelId="{34D897B2-492C-4A6C-A6AD-31B71A57FE3D}" type="presOf" srcId="{2D5ABE16-175E-4D7E-9B6F-15095663CF46}" destId="{28655393-B946-4924-AF7D-CBCC1B784370}" srcOrd="0" destOrd="0" presId="urn:microsoft.com/office/officeart/2005/8/layout/radial1"/>
    <dgm:cxn modelId="{C0C2D5BE-973E-498A-B364-98052EC5B90C}" type="presOf" srcId="{4733C95E-BDA5-4B64-8026-47C8BD6B7199}" destId="{424921D9-9275-457D-93E2-40772BA574CB}" srcOrd="0" destOrd="0" presId="urn:microsoft.com/office/officeart/2005/8/layout/radial1"/>
    <dgm:cxn modelId="{1AF97DCE-47DA-4D4D-9499-555BD6B42424}" srcId="{4733C95E-BDA5-4B64-8026-47C8BD6B7199}" destId="{FED2B512-B550-4E5B-B6F3-65430B02762E}" srcOrd="2" destOrd="0" parTransId="{1F9F6077-BD5A-49A9-8EE3-0886C85EC0F9}" sibTransId="{92F5D79F-DBE7-45C5-B3A9-29662D700048}"/>
    <dgm:cxn modelId="{573303D7-EC03-4CB4-97E2-3038937AA8FA}" type="presOf" srcId="{FA76908B-B1DB-44CB-AEC4-466238F30807}" destId="{3306B6D4-B1CD-432E-93CA-97F10F88D41D}" srcOrd="0" destOrd="0" presId="urn:microsoft.com/office/officeart/2005/8/layout/radial1"/>
    <dgm:cxn modelId="{75B9FC49-DC28-4960-8400-D36795B73202}" type="presParOf" srcId="{89F1C0FF-E849-410B-B326-E89CF5A2BC7C}" destId="{424921D9-9275-457D-93E2-40772BA574CB}" srcOrd="0" destOrd="0" presId="urn:microsoft.com/office/officeart/2005/8/layout/radial1"/>
    <dgm:cxn modelId="{04B8B24D-DF28-48C7-A355-99E2ABFCFEF2}" type="presParOf" srcId="{89F1C0FF-E849-410B-B326-E89CF5A2BC7C}" destId="{28655393-B946-4924-AF7D-CBCC1B784370}" srcOrd="1" destOrd="0" presId="urn:microsoft.com/office/officeart/2005/8/layout/radial1"/>
    <dgm:cxn modelId="{B3BD879D-EE2F-4741-AB2C-87C389AFAC06}" type="presParOf" srcId="{28655393-B946-4924-AF7D-CBCC1B784370}" destId="{4ED81D11-4316-4CA1-B6AE-B32531B48FE1}" srcOrd="0" destOrd="0" presId="urn:microsoft.com/office/officeart/2005/8/layout/radial1"/>
    <dgm:cxn modelId="{206B1BB8-5A96-43CC-AE64-CCB30DDD11EF}" type="presParOf" srcId="{89F1C0FF-E849-410B-B326-E89CF5A2BC7C}" destId="{3306B6D4-B1CD-432E-93CA-97F10F88D41D}" srcOrd="2" destOrd="0" presId="urn:microsoft.com/office/officeart/2005/8/layout/radial1"/>
    <dgm:cxn modelId="{1116F818-A659-416B-BC67-C3D36DC46B20}" type="presParOf" srcId="{89F1C0FF-E849-410B-B326-E89CF5A2BC7C}" destId="{6FE49A1A-2A42-4837-A469-1CE37E853281}" srcOrd="3" destOrd="0" presId="urn:microsoft.com/office/officeart/2005/8/layout/radial1"/>
    <dgm:cxn modelId="{E428C5EA-7FD4-4DEA-B103-9CD19EADD854}" type="presParOf" srcId="{6FE49A1A-2A42-4837-A469-1CE37E853281}" destId="{910120DB-DC8B-46B5-9795-F376F44C5E02}" srcOrd="0" destOrd="0" presId="urn:microsoft.com/office/officeart/2005/8/layout/radial1"/>
    <dgm:cxn modelId="{D2972B15-832E-45DB-84DC-F6DA549CDFDB}" type="presParOf" srcId="{89F1C0FF-E849-410B-B326-E89CF5A2BC7C}" destId="{C80AB6F6-B7E0-4E4B-8882-F62C559FD4A1}" srcOrd="4" destOrd="0" presId="urn:microsoft.com/office/officeart/2005/8/layout/radial1"/>
    <dgm:cxn modelId="{0DBA6CD2-D3DC-40BB-8616-9D0988EEE40D}" type="presParOf" srcId="{89F1C0FF-E849-410B-B326-E89CF5A2BC7C}" destId="{D7C6DABB-C26A-453A-B709-E2A698336D45}" srcOrd="5" destOrd="0" presId="urn:microsoft.com/office/officeart/2005/8/layout/radial1"/>
    <dgm:cxn modelId="{6E8046ED-FB5D-402A-910B-E19728C3BD7D}" type="presParOf" srcId="{D7C6DABB-C26A-453A-B709-E2A698336D45}" destId="{041A0679-E1C1-4405-A66A-2BA2A1C6D5E7}" srcOrd="0" destOrd="0" presId="urn:microsoft.com/office/officeart/2005/8/layout/radial1"/>
    <dgm:cxn modelId="{1576F005-259E-4B01-B804-8DE2E38B0205}" type="presParOf" srcId="{89F1C0FF-E849-410B-B326-E89CF5A2BC7C}" destId="{58AFA6AF-0BD4-4197-9E94-ED73EDF996E5}" srcOrd="6" destOrd="0" presId="urn:microsoft.com/office/officeart/2005/8/layout/radial1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E671EE-73E7-436A-B869-54C7C6A9C0D5}">
      <dsp:nvSpPr>
        <dsp:cNvPr id="0" name=""/>
        <dsp:cNvSpPr/>
      </dsp:nvSpPr>
      <dsp:spPr>
        <a:xfrm>
          <a:off x="0" y="856926"/>
          <a:ext cx="2957512" cy="1878020"/>
        </a:xfrm>
        <a:prstGeom prst="roundRect">
          <a:avLst>
            <a:gd name="adj" fmla="val 10000"/>
          </a:avLst>
        </a:prstGeom>
        <a:solidFill>
          <a:srgbClr val="FF9933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51BD6A-2681-4F41-B04C-94A8D8D76590}">
      <dsp:nvSpPr>
        <dsp:cNvPr id="0" name=""/>
        <dsp:cNvSpPr/>
      </dsp:nvSpPr>
      <dsp:spPr>
        <a:xfrm>
          <a:off x="328612" y="1169108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rgbClr val="FF9933"/>
              </a:solidFill>
            </a:rPr>
            <a:t>OBJECTIF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>
              <a:latin typeface="Leelawadee" panose="020B0502040204020203" pitchFamily="34" charset="-34"/>
              <a:cs typeface="Leelawadee" panose="020B0502040204020203" pitchFamily="34" charset="-34"/>
            </a:rPr>
            <a:t>se former à un métier </a:t>
          </a:r>
          <a:br>
            <a:rPr lang="fr-FR" sz="1800" kern="1200">
              <a:latin typeface="Leelawadee" panose="020B0502040204020203" pitchFamily="34" charset="-34"/>
              <a:cs typeface="Leelawadee" panose="020B0502040204020203" pitchFamily="34" charset="-34"/>
            </a:rPr>
          </a:br>
          <a:r>
            <a:rPr lang="fr-FR" sz="1800" kern="1200">
              <a:latin typeface="Leelawadee" panose="020B0502040204020203" pitchFamily="34" charset="-34"/>
              <a:cs typeface="Leelawadee" panose="020B0502040204020203" pitchFamily="34" charset="-34"/>
            </a:rPr>
            <a:t>et obtenir un diplôme</a:t>
          </a:r>
          <a:br>
            <a:rPr lang="fr-FR" sz="1800" kern="1200">
              <a:latin typeface="Leelawadee" panose="020B0502040204020203" pitchFamily="34" charset="-34"/>
              <a:cs typeface="Leelawadee" panose="020B0502040204020203" pitchFamily="34" charset="-34"/>
            </a:rPr>
          </a:br>
          <a:r>
            <a:rPr lang="fr-FR" sz="1800" kern="1200">
              <a:latin typeface="Leelawadee" panose="020B0502040204020203" pitchFamily="34" charset="-34"/>
              <a:cs typeface="Leelawadee" panose="020B0502040204020203" pitchFamily="34" charset="-34"/>
            </a:rPr>
            <a:t>(Titre RNCP)</a:t>
          </a:r>
          <a:endParaRPr lang="en-US" sz="1800" kern="120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383617" y="1224113"/>
        <a:ext cx="2847502" cy="1768010"/>
      </dsp:txXfrm>
    </dsp:sp>
    <dsp:sp modelId="{FECE3B18-DC30-46DC-AB7F-D60482FFA6D6}">
      <dsp:nvSpPr>
        <dsp:cNvPr id="0" name=""/>
        <dsp:cNvSpPr/>
      </dsp:nvSpPr>
      <dsp:spPr>
        <a:xfrm>
          <a:off x="3614737" y="856926"/>
          <a:ext cx="2957512" cy="1878020"/>
        </a:xfrm>
        <a:prstGeom prst="roundRect">
          <a:avLst>
            <a:gd name="adj" fmla="val 10000"/>
          </a:avLst>
        </a:prstGeom>
        <a:solidFill>
          <a:srgbClr val="FF9933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4314E9-A0C3-420E-B23D-D128CBD6EA43}">
      <dsp:nvSpPr>
        <dsp:cNvPr id="0" name=""/>
        <dsp:cNvSpPr/>
      </dsp:nvSpPr>
      <dsp:spPr>
        <a:xfrm>
          <a:off x="3943350" y="1169108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>
              <a:solidFill>
                <a:srgbClr val="FF9933"/>
              </a:solidFill>
            </a:rPr>
            <a:t>PEDAGOGIE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Alternance de périodes en entreprise et en centre de formation (3iS)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3998355" y="1224113"/>
        <a:ext cx="2847502" cy="1768010"/>
      </dsp:txXfrm>
    </dsp:sp>
    <dsp:sp modelId="{56A98A14-9A9B-48FA-BD6B-265FE3139180}">
      <dsp:nvSpPr>
        <dsp:cNvPr id="0" name=""/>
        <dsp:cNvSpPr/>
      </dsp:nvSpPr>
      <dsp:spPr>
        <a:xfrm>
          <a:off x="7229475" y="856926"/>
          <a:ext cx="2957512" cy="1878020"/>
        </a:xfrm>
        <a:prstGeom prst="roundRect">
          <a:avLst>
            <a:gd name="adj" fmla="val 10000"/>
          </a:avLst>
        </a:prstGeom>
        <a:solidFill>
          <a:srgbClr val="FF99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7B8458-177A-4405-BAE5-33C63AB41A7F}">
      <dsp:nvSpPr>
        <dsp:cNvPr id="0" name=""/>
        <dsp:cNvSpPr/>
      </dsp:nvSpPr>
      <dsp:spPr>
        <a:xfrm>
          <a:off x="7558087" y="1169108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>
              <a:solidFill>
                <a:srgbClr val="FF9933"/>
              </a:solidFill>
            </a:rPr>
            <a:t>CONTRACTUALISATION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>
              <a:latin typeface="Leelawadee" panose="020B0502040204020203" pitchFamily="34" charset="-34"/>
              <a:cs typeface="Leelawadee" panose="020B0502040204020203" pitchFamily="34" charset="-34"/>
            </a:rPr>
            <a:t>  - un contrat de travail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700" kern="1200">
              <a:latin typeface="Leelawadee" panose="020B0502040204020203" pitchFamily="34" charset="-34"/>
              <a:cs typeface="Leelawadee" panose="020B0502040204020203" pitchFamily="34" charset="-34"/>
            </a:rPr>
            <a:t>  - un statut de salarié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700" kern="1200">
              <a:latin typeface="Leelawadee" panose="020B0502040204020203" pitchFamily="34" charset="-34"/>
              <a:cs typeface="Leelawadee" panose="020B0502040204020203" pitchFamily="34" charset="-34"/>
            </a:rPr>
            <a:t>  - des droits et des devoirs pour chacun des acteurs</a:t>
          </a:r>
          <a:endParaRPr lang="en-US" sz="1700" b="1" kern="1200"/>
        </a:p>
      </dsp:txBody>
      <dsp:txXfrm>
        <a:off x="7613092" y="1224113"/>
        <a:ext cx="2847502" cy="17680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4921D9-9275-457D-93E2-40772BA574CB}">
      <dsp:nvSpPr>
        <dsp:cNvPr id="0" name=""/>
        <dsp:cNvSpPr/>
      </dsp:nvSpPr>
      <dsp:spPr>
        <a:xfrm>
          <a:off x="1176445" y="1750136"/>
          <a:ext cx="1031246" cy="1031246"/>
        </a:xfrm>
        <a:prstGeom prst="ellipse">
          <a:avLst/>
        </a:prstGeom>
        <a:solidFill>
          <a:srgbClr val="5B5B5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/>
            <a:t>Liés par le Contrat de travail</a:t>
          </a:r>
        </a:p>
      </dsp:txBody>
      <dsp:txXfrm>
        <a:off x="1327467" y="1901158"/>
        <a:ext cx="729202" cy="729202"/>
      </dsp:txXfrm>
    </dsp:sp>
    <dsp:sp modelId="{28655393-B946-4924-AF7D-CBCC1B784370}">
      <dsp:nvSpPr>
        <dsp:cNvPr id="0" name=""/>
        <dsp:cNvSpPr/>
      </dsp:nvSpPr>
      <dsp:spPr>
        <a:xfrm rot="16200000">
          <a:off x="1620547" y="1651189"/>
          <a:ext cx="143042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143042" y="2742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/>
        </a:p>
      </dsp:txBody>
      <dsp:txXfrm>
        <a:off x="1688492" y="1675039"/>
        <a:ext cx="7152" cy="7152"/>
      </dsp:txXfrm>
    </dsp:sp>
    <dsp:sp modelId="{3306B6D4-B1CD-432E-93CA-97F10F88D41D}">
      <dsp:nvSpPr>
        <dsp:cNvPr id="0" name=""/>
        <dsp:cNvSpPr/>
      </dsp:nvSpPr>
      <dsp:spPr>
        <a:xfrm>
          <a:off x="1007543" y="238041"/>
          <a:ext cx="1369051" cy="1369051"/>
        </a:xfrm>
        <a:prstGeom prst="ellipse">
          <a:avLst/>
        </a:prstGeom>
        <a:solidFill>
          <a:srgbClr val="5B5B5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err="1"/>
            <a:t>Alternant.e</a:t>
          </a:r>
          <a:endParaRPr lang="fr-FR" sz="1600" kern="1200"/>
        </a:p>
      </dsp:txBody>
      <dsp:txXfrm>
        <a:off x="1208036" y="438534"/>
        <a:ext cx="968065" cy="968065"/>
      </dsp:txXfrm>
    </dsp:sp>
    <dsp:sp modelId="{6FE49A1A-2A42-4837-A469-1CE37E853281}">
      <dsp:nvSpPr>
        <dsp:cNvPr id="0" name=""/>
        <dsp:cNvSpPr/>
      </dsp:nvSpPr>
      <dsp:spPr>
        <a:xfrm rot="1800000">
          <a:off x="2129029" y="2531906"/>
          <a:ext cx="143042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143042" y="2742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/>
        </a:p>
      </dsp:txBody>
      <dsp:txXfrm>
        <a:off x="2196975" y="2555756"/>
        <a:ext cx="7152" cy="7152"/>
      </dsp:txXfrm>
    </dsp:sp>
    <dsp:sp modelId="{C80AB6F6-B7E0-4E4B-8882-F62C559FD4A1}">
      <dsp:nvSpPr>
        <dsp:cNvPr id="0" name=""/>
        <dsp:cNvSpPr/>
      </dsp:nvSpPr>
      <dsp:spPr>
        <a:xfrm>
          <a:off x="2170781" y="2252830"/>
          <a:ext cx="1369051" cy="1369051"/>
        </a:xfrm>
        <a:prstGeom prst="ellipse">
          <a:avLst/>
        </a:prstGeom>
        <a:solidFill>
          <a:srgbClr val="5B5B5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Entreprise</a:t>
          </a:r>
        </a:p>
      </dsp:txBody>
      <dsp:txXfrm>
        <a:off x="2371274" y="2453323"/>
        <a:ext cx="968065" cy="968065"/>
      </dsp:txXfrm>
    </dsp:sp>
    <dsp:sp modelId="{D7C6DABB-C26A-453A-B709-E2A698336D45}">
      <dsp:nvSpPr>
        <dsp:cNvPr id="0" name=""/>
        <dsp:cNvSpPr/>
      </dsp:nvSpPr>
      <dsp:spPr>
        <a:xfrm rot="9000000">
          <a:off x="1112065" y="2531906"/>
          <a:ext cx="143042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143042" y="2742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/>
        </a:p>
      </dsp:txBody>
      <dsp:txXfrm rot="10800000">
        <a:off x="1180010" y="2555756"/>
        <a:ext cx="7152" cy="7152"/>
      </dsp:txXfrm>
    </dsp:sp>
    <dsp:sp modelId="{58AFA6AF-0BD4-4197-9E94-ED73EDF996E5}">
      <dsp:nvSpPr>
        <dsp:cNvPr id="0" name=""/>
        <dsp:cNvSpPr/>
      </dsp:nvSpPr>
      <dsp:spPr>
        <a:xfrm>
          <a:off x="-155695" y="2252830"/>
          <a:ext cx="1369051" cy="1369051"/>
        </a:xfrm>
        <a:prstGeom prst="ellipse">
          <a:avLst/>
        </a:prstGeom>
        <a:solidFill>
          <a:srgbClr val="5B5B5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3iS</a:t>
          </a:r>
        </a:p>
      </dsp:txBody>
      <dsp:txXfrm>
        <a:off x="44798" y="2453323"/>
        <a:ext cx="968065" cy="9680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793DC-F317-44CC-B977-9E754F8A2322}">
      <dsp:nvSpPr>
        <dsp:cNvPr id="0" name=""/>
        <dsp:cNvSpPr/>
      </dsp:nvSpPr>
      <dsp:spPr>
        <a:xfrm>
          <a:off x="478800" y="1095669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80E57F-24CA-4EF3-8D12-7BA636F5B0D2}">
      <dsp:nvSpPr>
        <dsp:cNvPr id="0" name=""/>
        <dsp:cNvSpPr/>
      </dsp:nvSpPr>
      <dsp:spPr>
        <a:xfrm>
          <a:off x="712800" y="1329669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D052AE-2138-4201-8884-D8E2ED04B2A0}">
      <dsp:nvSpPr>
        <dsp:cNvPr id="0" name=""/>
        <dsp:cNvSpPr/>
      </dsp:nvSpPr>
      <dsp:spPr>
        <a:xfrm>
          <a:off x="127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400" kern="1200"/>
            <a:t>Présence obligatoire </a:t>
          </a:r>
          <a:br>
            <a:rPr lang="fr-FR" sz="1400" kern="1200"/>
          </a:br>
          <a:r>
            <a:rPr lang="fr-FR" sz="1400" kern="1200"/>
            <a:t>à </a:t>
          </a:r>
          <a:r>
            <a:rPr lang="fr-FR" sz="1800" b="1" kern="1200">
              <a:solidFill>
                <a:srgbClr val="FF9933"/>
              </a:solidFill>
            </a:rPr>
            <a:t>3iS</a:t>
          </a:r>
          <a:r>
            <a:rPr lang="fr-FR" sz="1400" kern="1200"/>
            <a:t> et en entreprise</a:t>
          </a:r>
          <a:endParaRPr lang="en-US" sz="1400" kern="1200"/>
        </a:p>
      </dsp:txBody>
      <dsp:txXfrm>
        <a:off x="127800" y="2535669"/>
        <a:ext cx="1800000" cy="720000"/>
      </dsp:txXfrm>
    </dsp:sp>
    <dsp:sp modelId="{CC5F80A5-A7F4-480C-902F-679F60E14ECC}">
      <dsp:nvSpPr>
        <dsp:cNvPr id="0" name=""/>
        <dsp:cNvSpPr/>
      </dsp:nvSpPr>
      <dsp:spPr>
        <a:xfrm>
          <a:off x="2593800" y="1095669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523268-3BB6-4C63-B3A0-BF60A1B6327D}">
      <dsp:nvSpPr>
        <dsp:cNvPr id="0" name=""/>
        <dsp:cNvSpPr/>
      </dsp:nvSpPr>
      <dsp:spPr>
        <a:xfrm>
          <a:off x="2827800" y="1329668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76DD16-8AEA-42B8-A067-A64FC232924F}">
      <dsp:nvSpPr>
        <dsp:cNvPr id="0" name=""/>
        <dsp:cNvSpPr/>
      </dsp:nvSpPr>
      <dsp:spPr>
        <a:xfrm>
          <a:off x="2242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300" kern="1200"/>
            <a:t>Respect des règlements intérieurs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300" b="1" kern="1200">
              <a:solidFill>
                <a:srgbClr val="FF9933"/>
              </a:solidFill>
            </a:rPr>
            <a:t>3iS</a:t>
          </a:r>
          <a:r>
            <a:rPr lang="fr-FR" sz="1300" kern="1200"/>
            <a:t> et en entreprise</a:t>
          </a:r>
        </a:p>
      </dsp:txBody>
      <dsp:txXfrm>
        <a:off x="2242800" y="2535669"/>
        <a:ext cx="1800000" cy="720000"/>
      </dsp:txXfrm>
    </dsp:sp>
    <dsp:sp modelId="{176D3422-6FE8-443B-A80C-D090479F04A3}">
      <dsp:nvSpPr>
        <dsp:cNvPr id="0" name=""/>
        <dsp:cNvSpPr/>
      </dsp:nvSpPr>
      <dsp:spPr>
        <a:xfrm>
          <a:off x="4708800" y="1095669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AAC814-CF2F-4EA7-846B-402102807CCF}">
      <dsp:nvSpPr>
        <dsp:cNvPr id="0" name=""/>
        <dsp:cNvSpPr/>
      </dsp:nvSpPr>
      <dsp:spPr>
        <a:xfrm>
          <a:off x="4942800" y="1329668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067683-A23D-479F-B868-8D9E27131B84}">
      <dsp:nvSpPr>
        <dsp:cNvPr id="0" name=""/>
        <dsp:cNvSpPr/>
      </dsp:nvSpPr>
      <dsp:spPr>
        <a:xfrm>
          <a:off x="4357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300" kern="1200"/>
            <a:t>Respect des règles d’hygiène et de sécurité</a:t>
          </a:r>
          <a:endParaRPr lang="en-US" sz="1300" kern="1200"/>
        </a:p>
      </dsp:txBody>
      <dsp:txXfrm>
        <a:off x="4357800" y="2535669"/>
        <a:ext cx="1800000" cy="720000"/>
      </dsp:txXfrm>
    </dsp:sp>
    <dsp:sp modelId="{4D8A64B8-7620-4A72-8208-0D2F9D29C267}">
      <dsp:nvSpPr>
        <dsp:cNvPr id="0" name=""/>
        <dsp:cNvSpPr/>
      </dsp:nvSpPr>
      <dsp:spPr>
        <a:xfrm>
          <a:off x="6823800" y="1095669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E4BFBC-B07A-43A5-A5EE-89F1AAB99153}">
      <dsp:nvSpPr>
        <dsp:cNvPr id="0" name=""/>
        <dsp:cNvSpPr/>
      </dsp:nvSpPr>
      <dsp:spPr>
        <a:xfrm>
          <a:off x="7057800" y="1329668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5ED92-8D97-4BCC-965B-F87873914150}">
      <dsp:nvSpPr>
        <dsp:cNvPr id="0" name=""/>
        <dsp:cNvSpPr/>
      </dsp:nvSpPr>
      <dsp:spPr>
        <a:xfrm>
          <a:off x="6472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300" kern="1200">
              <a:latin typeface="Calibri Light" panose="020F0302020204030204"/>
            </a:rPr>
            <a:t>Une</a:t>
          </a:r>
          <a:r>
            <a:rPr lang="fr-FR" sz="1300" kern="1200"/>
            <a:t> attitude professionnelle</a:t>
          </a:r>
          <a:endParaRPr lang="en-US" sz="1300" kern="1200"/>
        </a:p>
      </dsp:txBody>
      <dsp:txXfrm>
        <a:off x="6472800" y="2535669"/>
        <a:ext cx="1800000" cy="720000"/>
      </dsp:txXfrm>
    </dsp:sp>
    <dsp:sp modelId="{0AB23267-A0C8-473F-89D5-429CAE025A19}">
      <dsp:nvSpPr>
        <dsp:cNvPr id="0" name=""/>
        <dsp:cNvSpPr/>
      </dsp:nvSpPr>
      <dsp:spPr>
        <a:xfrm>
          <a:off x="8938800" y="1095669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F402C-67E8-4E06-92B9-162B3224BB41}">
      <dsp:nvSpPr>
        <dsp:cNvPr id="0" name=""/>
        <dsp:cNvSpPr/>
      </dsp:nvSpPr>
      <dsp:spPr>
        <a:xfrm>
          <a:off x="9172800" y="1329668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B5EEA0-F16C-4C48-BC46-B35D9A763AF4}">
      <dsp:nvSpPr>
        <dsp:cNvPr id="0" name=""/>
        <dsp:cNvSpPr/>
      </dsp:nvSpPr>
      <dsp:spPr>
        <a:xfrm>
          <a:off x="8587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300" kern="1200"/>
            <a:t>Travail et implication</a:t>
          </a:r>
          <a:endParaRPr lang="en-US" sz="1300" kern="1200"/>
        </a:p>
      </dsp:txBody>
      <dsp:txXfrm>
        <a:off x="8587800" y="2535669"/>
        <a:ext cx="180000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FDFE2-E9A0-4268-921E-D854448AACFF}">
      <dsp:nvSpPr>
        <dsp:cNvPr id="0" name=""/>
        <dsp:cNvSpPr/>
      </dsp:nvSpPr>
      <dsp:spPr>
        <a:xfrm>
          <a:off x="-6111626" y="-935076"/>
          <a:ext cx="7275247" cy="7275247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09A00F-C461-4327-8B2A-BA3BE6D341C0}">
      <dsp:nvSpPr>
        <dsp:cNvPr id="0" name=""/>
        <dsp:cNvSpPr/>
      </dsp:nvSpPr>
      <dsp:spPr>
        <a:xfrm>
          <a:off x="608998" y="415543"/>
          <a:ext cx="10146817" cy="831519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01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/>
            <a:t>Savoir vivre :</a:t>
          </a:r>
          <a:br>
            <a:rPr lang="fr-FR" sz="1800" b="1" i="1" kern="1200"/>
          </a:br>
          <a:r>
            <a:rPr lang="fr-FR" sz="1600" i="1" kern="1200"/>
            <a:t>Assiduité - Ponctualité - Présentation - Tenue - Comportement - Respect des personnes</a:t>
          </a:r>
          <a:endParaRPr lang="fr-FR" sz="1800" i="1" kern="1200"/>
        </a:p>
      </dsp:txBody>
      <dsp:txXfrm>
        <a:off x="608998" y="415543"/>
        <a:ext cx="10146817" cy="831519"/>
      </dsp:txXfrm>
    </dsp:sp>
    <dsp:sp modelId="{48720960-B3D3-49CE-B368-E42AF95DB33A}">
      <dsp:nvSpPr>
        <dsp:cNvPr id="0" name=""/>
        <dsp:cNvSpPr/>
      </dsp:nvSpPr>
      <dsp:spPr>
        <a:xfrm>
          <a:off x="89298" y="311603"/>
          <a:ext cx="1039399" cy="10393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F4A993-C1BB-475B-B675-A7C0C9073EEA}">
      <dsp:nvSpPr>
        <dsp:cNvPr id="0" name=""/>
        <dsp:cNvSpPr/>
      </dsp:nvSpPr>
      <dsp:spPr>
        <a:xfrm>
          <a:off x="1085727" y="1663039"/>
          <a:ext cx="9670088" cy="8315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019" tIns="45720" rIns="45720" bIns="4572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>
              <a:effectLst/>
            </a:rPr>
            <a:t>Faculté d’intégration :</a:t>
          </a:r>
          <a:br>
            <a:rPr lang="fr-FR" sz="1800" b="1" kern="1200">
              <a:effectLst/>
            </a:rPr>
          </a:br>
          <a:r>
            <a:rPr lang="fr-FR" sz="1600" b="0" i="1" kern="1200">
              <a:effectLst/>
            </a:rPr>
            <a:t>Communication avec l’équipe</a:t>
          </a:r>
          <a:r>
            <a:rPr lang="fr-FR" sz="1600" b="0" i="1" kern="1200">
              <a:effectLst/>
              <a:latin typeface="Calibri Light" panose="020F0302020204030204"/>
            </a:rPr>
            <a:t> - </a:t>
          </a:r>
          <a:r>
            <a:rPr lang="fr-FR" sz="1600" b="0" i="1" kern="1200">
              <a:effectLst/>
            </a:rPr>
            <a:t>Communication avec les clients</a:t>
          </a:r>
          <a:r>
            <a:rPr lang="fr-FR" sz="1600" i="1" kern="1200"/>
            <a:t> internes et externes de l’entreprise</a:t>
          </a:r>
          <a:endParaRPr lang="fr-FR" sz="1800" i="1" kern="1200"/>
        </a:p>
      </dsp:txBody>
      <dsp:txXfrm>
        <a:off x="1085727" y="1663039"/>
        <a:ext cx="9670088" cy="831519"/>
      </dsp:txXfrm>
    </dsp:sp>
    <dsp:sp modelId="{88EA6EB6-565C-44FE-B83B-B64CA283BBB3}">
      <dsp:nvSpPr>
        <dsp:cNvPr id="0" name=""/>
        <dsp:cNvSpPr/>
      </dsp:nvSpPr>
      <dsp:spPr>
        <a:xfrm>
          <a:off x="566027" y="1559099"/>
          <a:ext cx="1039399" cy="10393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F9A2F0-233A-425B-A813-506E610C6F4E}">
      <dsp:nvSpPr>
        <dsp:cNvPr id="0" name=""/>
        <dsp:cNvSpPr/>
      </dsp:nvSpPr>
      <dsp:spPr>
        <a:xfrm>
          <a:off x="1085727" y="2910535"/>
          <a:ext cx="9670088" cy="831519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019" tIns="45720" rIns="45720" bIns="4572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>
              <a:effectLst/>
            </a:rPr>
            <a:t>Réaliser ses missions :</a:t>
          </a:r>
          <a:br>
            <a:rPr lang="fr-FR" sz="1600" b="1" kern="1200">
              <a:effectLst/>
            </a:rPr>
          </a:br>
          <a:r>
            <a:rPr lang="fr-FR" sz="1600" b="0" i="1" kern="1200">
              <a:effectLst/>
            </a:rPr>
            <a:t>Application des consignes - Rigueur et </a:t>
          </a:r>
          <a:r>
            <a:rPr lang="fr-FR" sz="1600" b="0" i="1" kern="1200">
              <a:effectLst/>
              <a:latin typeface="Calibri Light" panose="020F0302020204030204"/>
            </a:rPr>
            <a:t>organisation </a:t>
          </a:r>
          <a:r>
            <a:rPr lang="fr-FR" sz="1600" b="0" i="1" kern="1200">
              <a:effectLst/>
            </a:rPr>
            <a:t>- Autonomie – Gestion du temps - Suit et mène à bien les projets confiés – Responsabilités – Travail en équipe - Demande de l’aide à bon escient</a:t>
          </a:r>
          <a:r>
            <a:rPr lang="fr-FR" sz="1600" b="0" i="1" kern="1200">
              <a:effectLst/>
              <a:latin typeface="Calibri Light" panose="020F0302020204030204"/>
            </a:rPr>
            <a:t> </a:t>
          </a:r>
          <a:endParaRPr lang="fr-FR" sz="1600" i="1" kern="1200"/>
        </a:p>
      </dsp:txBody>
      <dsp:txXfrm>
        <a:off x="1085727" y="2910535"/>
        <a:ext cx="9670088" cy="831519"/>
      </dsp:txXfrm>
    </dsp:sp>
    <dsp:sp modelId="{057C2466-83D0-4195-9AC2-5F735030F844}">
      <dsp:nvSpPr>
        <dsp:cNvPr id="0" name=""/>
        <dsp:cNvSpPr/>
      </dsp:nvSpPr>
      <dsp:spPr>
        <a:xfrm>
          <a:off x="566027" y="2806595"/>
          <a:ext cx="1039399" cy="10393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2C7F6-35BF-4E45-913B-8999B1DE615D}">
      <dsp:nvSpPr>
        <dsp:cNvPr id="0" name=""/>
        <dsp:cNvSpPr/>
      </dsp:nvSpPr>
      <dsp:spPr>
        <a:xfrm>
          <a:off x="608998" y="4158031"/>
          <a:ext cx="10146817" cy="831519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01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/>
            <a:t>Engagement personnel : </a:t>
          </a:r>
          <a:br>
            <a:rPr lang="fr-FR" sz="1800" kern="1200"/>
          </a:br>
          <a:r>
            <a:rPr lang="fr-FR" sz="1600" i="1" kern="1200"/>
            <a:t>Qualités d’écoute - Qualités relationnelles – Esprit d’initiative -  Motivation – Fiabilité - Persévérance face aux difficultés – Force de proposition - Prend en compte les observations</a:t>
          </a:r>
          <a:endParaRPr lang="fr-FR" sz="1800" i="1" kern="1200"/>
        </a:p>
      </dsp:txBody>
      <dsp:txXfrm>
        <a:off x="608998" y="4158031"/>
        <a:ext cx="10146817" cy="831519"/>
      </dsp:txXfrm>
    </dsp:sp>
    <dsp:sp modelId="{9098472F-0E63-404A-9612-6E56E89BD923}">
      <dsp:nvSpPr>
        <dsp:cNvPr id="0" name=""/>
        <dsp:cNvSpPr/>
      </dsp:nvSpPr>
      <dsp:spPr>
        <a:xfrm>
          <a:off x="89298" y="4054091"/>
          <a:ext cx="1039399" cy="10393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AB9DEB-9377-48DD-9F6C-CCBA00CCF001}">
      <dsp:nvSpPr>
        <dsp:cNvPr id="0" name=""/>
        <dsp:cNvSpPr/>
      </dsp:nvSpPr>
      <dsp:spPr>
        <a:xfrm>
          <a:off x="3329" y="7494"/>
          <a:ext cx="3246403" cy="1247021"/>
        </a:xfrm>
        <a:prstGeom prst="rect">
          <a:avLst/>
        </a:prstGeom>
        <a:solidFill>
          <a:srgbClr val="5B5B5B"/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err="1">
              <a:latin typeface="Gill Sans MT" panose="020B0502020104020203" pitchFamily="34" charset="0"/>
            </a:rPr>
            <a:t>Alternant.e</a:t>
          </a:r>
          <a:endParaRPr lang="fr-FR" sz="2600" kern="1200">
            <a:latin typeface="Gill Sans MT" panose="020B0502020104020203" pitchFamily="34" charset="0"/>
          </a:endParaRPr>
        </a:p>
      </dsp:txBody>
      <dsp:txXfrm>
        <a:off x="3329" y="7494"/>
        <a:ext cx="3246403" cy="1247021"/>
      </dsp:txXfrm>
    </dsp:sp>
    <dsp:sp modelId="{F0DDF560-60EB-4E5E-9C9B-0EB29D60529B}">
      <dsp:nvSpPr>
        <dsp:cNvPr id="0" name=""/>
        <dsp:cNvSpPr/>
      </dsp:nvSpPr>
      <dsp:spPr>
        <a:xfrm>
          <a:off x="3329" y="1254516"/>
          <a:ext cx="3246403" cy="3791531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>
              <a:solidFill>
                <a:schemeClr val="tx1"/>
              </a:solidFill>
              <a:latin typeface="Leelawadee"/>
              <a:cs typeface="Leelawadee"/>
            </a:rPr>
            <a:t>Présence obligatoire à 3iS pour tous les enseignements</a:t>
          </a:r>
          <a:endParaRPr lang="fr-FR" sz="1800" b="0" kern="1200">
            <a:solidFill>
              <a:schemeClr val="tx1"/>
            </a:solidFill>
            <a:latin typeface="Leelawadee"/>
            <a:cs typeface="Leelawadee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b="0" kern="1200">
              <a:solidFill>
                <a:schemeClr val="tx1"/>
              </a:solidFill>
              <a:latin typeface="Leelawadee"/>
              <a:cs typeface="Leelawadee"/>
            </a:rPr>
            <a:t>Prévient son entreprise en cas d’absence à 3iS</a:t>
          </a:r>
          <a:endParaRPr lang="fr-FR" sz="1800" b="0" kern="1200">
            <a:solidFill>
              <a:srgbClr val="C00000"/>
            </a:solidFill>
            <a:latin typeface="Leelawadee"/>
            <a:cs typeface="Leelawadee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b="1" kern="1200">
              <a:solidFill>
                <a:schemeClr val="accent2"/>
              </a:solidFill>
              <a:latin typeface="Leelawadee"/>
              <a:cs typeface="Leelawadee"/>
            </a:rPr>
            <a:t>Absence </a:t>
          </a:r>
          <a:r>
            <a:rPr lang="fr-FR" sz="1800" b="0" kern="1200">
              <a:solidFill>
                <a:schemeClr val="accent2"/>
              </a:solidFill>
              <a:latin typeface="Leelawadee"/>
              <a:cs typeface="Leelawadee"/>
            </a:rPr>
            <a:t>à 3iS ou en entreprise </a:t>
          </a:r>
          <a:r>
            <a:rPr lang="fr-FR" sz="1800" b="1" kern="1200">
              <a:solidFill>
                <a:schemeClr val="accent2"/>
              </a:solidFill>
              <a:latin typeface="Leelawadee"/>
              <a:cs typeface="Leelawadee"/>
            </a:rPr>
            <a:t>= Arrêt maladie </a:t>
          </a:r>
          <a:r>
            <a:rPr lang="fr-FR" sz="1800" b="0" kern="1200">
              <a:latin typeface="Leelawadee"/>
              <a:cs typeface="Leelawadee"/>
            </a:rPr>
            <a:t>ou congés spécifiques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err="1">
              <a:latin typeface="Leelawadee"/>
              <a:cs typeface="Leelawadee"/>
            </a:rPr>
            <a:t>Etat</a:t>
          </a:r>
          <a:r>
            <a:rPr lang="fr-FR" sz="1800" kern="1200">
              <a:latin typeface="Leelawadee"/>
              <a:cs typeface="Leelawadee"/>
            </a:rPr>
            <a:t> des absences transmises aux entreprises par 3iS en fin de mois, si absence non justifiée = </a:t>
          </a:r>
          <a:r>
            <a:rPr lang="fr-FR" sz="1800" b="1" kern="1200">
              <a:solidFill>
                <a:schemeClr val="accent2"/>
              </a:solidFill>
              <a:latin typeface="Leelawadee"/>
              <a:cs typeface="Leelawadee"/>
            </a:rPr>
            <a:t>retenue sur Salaire</a:t>
          </a:r>
        </a:p>
      </dsp:txBody>
      <dsp:txXfrm>
        <a:off x="3329" y="1254516"/>
        <a:ext cx="3246403" cy="3791531"/>
      </dsp:txXfrm>
    </dsp:sp>
    <dsp:sp modelId="{7741D86F-F787-4B37-B9D1-1C8E2DB9FE44}">
      <dsp:nvSpPr>
        <dsp:cNvPr id="0" name=""/>
        <dsp:cNvSpPr/>
      </dsp:nvSpPr>
      <dsp:spPr>
        <a:xfrm>
          <a:off x="3704229" y="7494"/>
          <a:ext cx="3246403" cy="1247021"/>
        </a:xfrm>
        <a:prstGeom prst="rect">
          <a:avLst/>
        </a:prstGeom>
        <a:solidFill>
          <a:srgbClr val="5B5B5B"/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>
              <a:latin typeface="Gill Sans MT"/>
            </a:rPr>
            <a:t>Tuteur Entreprise ou maitre d’apprentissage</a:t>
          </a:r>
        </a:p>
      </dsp:txBody>
      <dsp:txXfrm>
        <a:off x="3704229" y="7494"/>
        <a:ext cx="3246403" cy="1247021"/>
      </dsp:txXfrm>
    </dsp:sp>
    <dsp:sp modelId="{82652981-4B7C-4E26-881A-27D186E340C4}">
      <dsp:nvSpPr>
        <dsp:cNvPr id="0" name=""/>
        <dsp:cNvSpPr/>
      </dsp:nvSpPr>
      <dsp:spPr>
        <a:xfrm>
          <a:off x="3704229" y="1254516"/>
          <a:ext cx="3246403" cy="3791531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fr-FR" sz="1800" kern="1200">
              <a:latin typeface="Leelawadee"/>
              <a:cs typeface="Leelawadee"/>
            </a:rPr>
            <a:t>   Si besoin de la présence en entreprise de l’alternant pour mission ou évènement en lien avec la formation visée :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>
              <a:latin typeface="Leelawadee"/>
              <a:cs typeface="Leelawadee"/>
            </a:rPr>
            <a:t>Le tuteur entreprise doit justifier et transmettre sa demande auprès des relations entreprises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>
              <a:solidFill>
                <a:schemeClr val="accent2"/>
              </a:solidFill>
              <a:latin typeface="Leelawadee"/>
              <a:cs typeface="Leelawadee"/>
            </a:rPr>
            <a:t>Le centre de formation se réserve le droit de dire « NON » selon les impératifs et cohérences pédagogiques</a:t>
          </a:r>
        </a:p>
      </dsp:txBody>
      <dsp:txXfrm>
        <a:off x="3704229" y="1254516"/>
        <a:ext cx="3246403" cy="3791531"/>
      </dsp:txXfrm>
    </dsp:sp>
    <dsp:sp modelId="{303201EA-94E8-4AAB-ACC8-2A54F48D95CA}">
      <dsp:nvSpPr>
        <dsp:cNvPr id="0" name=""/>
        <dsp:cNvSpPr/>
      </dsp:nvSpPr>
      <dsp:spPr>
        <a:xfrm>
          <a:off x="7405129" y="7494"/>
          <a:ext cx="3246403" cy="1247021"/>
        </a:xfrm>
        <a:prstGeom prst="rect">
          <a:avLst/>
        </a:prstGeom>
        <a:solidFill>
          <a:srgbClr val="5B5B5B"/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>
              <a:latin typeface="Gill Sans MT"/>
            </a:rPr>
            <a:t>Tuteur pédagogique</a:t>
          </a:r>
        </a:p>
      </dsp:txBody>
      <dsp:txXfrm>
        <a:off x="7405129" y="7494"/>
        <a:ext cx="3246403" cy="1247021"/>
      </dsp:txXfrm>
    </dsp:sp>
    <dsp:sp modelId="{27202D34-3111-433E-AC03-BEC4AF2FC630}">
      <dsp:nvSpPr>
        <dsp:cNvPr id="0" name=""/>
        <dsp:cNvSpPr/>
      </dsp:nvSpPr>
      <dsp:spPr>
        <a:xfrm>
          <a:off x="7405129" y="1254516"/>
          <a:ext cx="3246403" cy="3791531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>
              <a:latin typeface="Leelawadee"/>
              <a:cs typeface="Leelawadee"/>
            </a:rPr>
            <a:t>Calendrier de formation est un document contractuel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>
              <a:latin typeface="Leelawadee"/>
              <a:cs typeface="Leelawadee"/>
            </a:rPr>
            <a:t>Si besoin de la présence de l’alternant en centre de formation : </a:t>
          </a: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>
              <a:latin typeface="Leelawadee"/>
              <a:cs typeface="Leelawadee"/>
            </a:rPr>
            <a:t>Les Relations entreprises transmettent une demande justifiée auprès du Tuteur entreprise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>
              <a:solidFill>
                <a:schemeClr val="accent2"/>
              </a:solidFill>
              <a:latin typeface="Leelawadee"/>
              <a:cs typeface="Leelawadee"/>
            </a:rPr>
            <a:t>L’entreprise peut dire « NON »</a:t>
          </a:r>
        </a:p>
      </dsp:txBody>
      <dsp:txXfrm>
        <a:off x="7405129" y="1254516"/>
        <a:ext cx="3246403" cy="37915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E671EE-73E7-436A-B869-54C7C6A9C0D5}">
      <dsp:nvSpPr>
        <dsp:cNvPr id="0" name=""/>
        <dsp:cNvSpPr/>
      </dsp:nvSpPr>
      <dsp:spPr>
        <a:xfrm>
          <a:off x="0" y="856926"/>
          <a:ext cx="2957512" cy="1878020"/>
        </a:xfrm>
        <a:prstGeom prst="roundRect">
          <a:avLst>
            <a:gd name="adj" fmla="val 10000"/>
          </a:avLst>
        </a:prstGeom>
        <a:solidFill>
          <a:srgbClr val="FF9933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51BD6A-2681-4F41-B04C-94A8D8D76590}">
      <dsp:nvSpPr>
        <dsp:cNvPr id="0" name=""/>
        <dsp:cNvSpPr/>
      </dsp:nvSpPr>
      <dsp:spPr>
        <a:xfrm>
          <a:off x="328612" y="1169108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assurer à l’alternant une </a:t>
          </a:r>
          <a:r>
            <a:rPr lang="fr-FR" sz="1900" b="1" kern="1200"/>
            <a:t>formation professionnelle complète </a:t>
          </a:r>
          <a:r>
            <a:rPr lang="fr-FR" sz="1900" kern="1200"/>
            <a:t>dispensée pour partie en entreprise et pour partie à 3iS</a:t>
          </a:r>
          <a:endParaRPr lang="en-US" sz="1900" kern="1200"/>
        </a:p>
      </dsp:txBody>
      <dsp:txXfrm>
        <a:off x="383617" y="1224113"/>
        <a:ext cx="2847502" cy="1768010"/>
      </dsp:txXfrm>
    </dsp:sp>
    <dsp:sp modelId="{FECE3B18-DC30-46DC-AB7F-D60482FFA6D6}">
      <dsp:nvSpPr>
        <dsp:cNvPr id="0" name=""/>
        <dsp:cNvSpPr/>
      </dsp:nvSpPr>
      <dsp:spPr>
        <a:xfrm>
          <a:off x="3614737" y="856926"/>
          <a:ext cx="2957512" cy="1878020"/>
        </a:xfrm>
        <a:prstGeom prst="roundRect">
          <a:avLst>
            <a:gd name="adj" fmla="val 10000"/>
          </a:avLst>
        </a:prstGeom>
        <a:solidFill>
          <a:srgbClr val="FF9933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4314E9-A0C3-420E-B23D-D128CBD6EA43}">
      <dsp:nvSpPr>
        <dsp:cNvPr id="0" name=""/>
        <dsp:cNvSpPr/>
      </dsp:nvSpPr>
      <dsp:spPr>
        <a:xfrm>
          <a:off x="3943350" y="1169108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permettre à l’alternant de </a:t>
          </a:r>
          <a:r>
            <a:rPr lang="fr-FR" sz="2000" b="1" kern="1200"/>
            <a:t>suivre ses cours </a:t>
          </a:r>
          <a:br>
            <a:rPr lang="fr-FR" sz="2000" kern="1200"/>
          </a:br>
          <a:r>
            <a:rPr lang="fr-FR" sz="1600" kern="1200"/>
            <a:t>(le temps des cours est compris dans le temps de travail)</a:t>
          </a:r>
          <a:endParaRPr lang="en-US" sz="2000" kern="1200"/>
        </a:p>
      </dsp:txBody>
      <dsp:txXfrm>
        <a:off x="3998355" y="1224113"/>
        <a:ext cx="2847502" cy="1768010"/>
      </dsp:txXfrm>
    </dsp:sp>
    <dsp:sp modelId="{56A98A14-9A9B-48FA-BD6B-265FE3139180}">
      <dsp:nvSpPr>
        <dsp:cNvPr id="0" name=""/>
        <dsp:cNvSpPr/>
      </dsp:nvSpPr>
      <dsp:spPr>
        <a:xfrm>
          <a:off x="7229475" y="856926"/>
          <a:ext cx="2957512" cy="1878020"/>
        </a:xfrm>
        <a:prstGeom prst="roundRect">
          <a:avLst>
            <a:gd name="adj" fmla="val 10000"/>
          </a:avLst>
        </a:prstGeom>
        <a:solidFill>
          <a:srgbClr val="FF99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7B8458-177A-4405-BAE5-33C63AB41A7F}">
      <dsp:nvSpPr>
        <dsp:cNvPr id="0" name=""/>
        <dsp:cNvSpPr/>
      </dsp:nvSpPr>
      <dsp:spPr>
        <a:xfrm>
          <a:off x="7558087" y="1169108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prendre les mesures nécessaires pour </a:t>
          </a:r>
          <a:r>
            <a:rPr lang="fr-FR" sz="1900" b="1" kern="1200"/>
            <a:t>assurer sa sécurité</a:t>
          </a:r>
          <a:endParaRPr lang="en-US" sz="1900" b="1" kern="1200"/>
        </a:p>
      </dsp:txBody>
      <dsp:txXfrm>
        <a:off x="7613092" y="1224113"/>
        <a:ext cx="2847502" cy="17680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DA075-A565-4C3F-92DA-8450319958CA}">
      <dsp:nvSpPr>
        <dsp:cNvPr id="0" name=""/>
        <dsp:cNvSpPr/>
      </dsp:nvSpPr>
      <dsp:spPr>
        <a:xfrm>
          <a:off x="0" y="11465"/>
          <a:ext cx="5362303" cy="435741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À ce titre, l’employeur doit :</a:t>
          </a:r>
          <a:endParaRPr lang="en-US" sz="2000" kern="1200"/>
        </a:p>
      </dsp:txBody>
      <dsp:txXfrm>
        <a:off x="21271" y="32736"/>
        <a:ext cx="5319761" cy="393199"/>
      </dsp:txXfrm>
    </dsp:sp>
    <dsp:sp modelId="{5B9BECE4-3989-4A2A-83E6-0391CFB6FB00}">
      <dsp:nvSpPr>
        <dsp:cNvPr id="0" name=""/>
        <dsp:cNvSpPr/>
      </dsp:nvSpPr>
      <dsp:spPr>
        <a:xfrm>
          <a:off x="0" y="447206"/>
          <a:ext cx="5362303" cy="397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253" tIns="22860" rIns="128016" bIns="22860" numCol="1" spcCol="1270" anchor="t" anchorCtr="0">
          <a:noAutofit/>
        </a:bodyPr>
        <a:lstStyle/>
        <a:p>
          <a:pPr marL="176213" lvl="1" indent="-176213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fr-FR" sz="1800" kern="1200">
              <a:latin typeface="Leelawadee" panose="020B0502040204020203" pitchFamily="34" charset="-34"/>
              <a:cs typeface="Leelawadee" panose="020B0502040204020203" pitchFamily="34" charset="-34"/>
            </a:rPr>
            <a:t>évaluer les risques pour la santé et la sécurité de ses salariés.</a:t>
          </a:r>
          <a:endParaRPr lang="en-US" sz="1800" kern="1200">
            <a:latin typeface="Leelawadee" panose="020B0502040204020203" pitchFamily="34" charset="-34"/>
            <a:cs typeface="Leelawadee" panose="020B0502040204020203" pitchFamily="34" charset="-34"/>
          </a:endParaRPr>
        </a:p>
        <a:p>
          <a:pPr marL="176213" lvl="1" indent="-176213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>
              <a:latin typeface="Leelawadee" panose="020B0502040204020203" pitchFamily="34" charset="-34"/>
              <a:cs typeface="Leelawadee" panose="020B0502040204020203" pitchFamily="34" charset="-34"/>
            </a:rPr>
            <a:t>mettre en œuvre des actions de prévention.</a:t>
          </a:r>
          <a:endParaRPr lang="en-US" sz="1800" kern="1200">
            <a:latin typeface="Leelawadee" panose="020B0502040204020203" pitchFamily="34" charset="-34"/>
            <a:cs typeface="Leelawadee" panose="020B0502040204020203" pitchFamily="34" charset="-34"/>
          </a:endParaRPr>
        </a:p>
        <a:p>
          <a:pPr marL="176213" lvl="1" indent="-176213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>
              <a:latin typeface="Leelawadee" panose="020B0502040204020203" pitchFamily="34" charset="-34"/>
              <a:cs typeface="Leelawadee" panose="020B0502040204020203" pitchFamily="34" charset="-34"/>
            </a:rPr>
            <a:t>privilégier la mise en place de protections collectives.</a:t>
          </a:r>
          <a:endParaRPr lang="en-US" sz="1800" kern="1200">
            <a:latin typeface="Leelawadee" panose="020B0502040204020203" pitchFamily="34" charset="-34"/>
            <a:cs typeface="Leelawadee" panose="020B0502040204020203" pitchFamily="34" charset="-34"/>
          </a:endParaRPr>
        </a:p>
        <a:p>
          <a:pPr marL="176213" lvl="1" indent="-176213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fr-FR" sz="1800" kern="1200">
              <a:latin typeface="Leelawadee" panose="020B0502040204020203" pitchFamily="34" charset="-34"/>
              <a:cs typeface="Leelawadee" panose="020B0502040204020203" pitchFamily="34" charset="-34"/>
            </a:rPr>
            <a:t>mettre à disposition les équipements de protection individuelle (EPI) nécessaires </a:t>
          </a:r>
          <a:br>
            <a:rPr lang="fr-FR" sz="1800" kern="1200">
              <a:latin typeface="Leelawadee" panose="020B0502040204020203" pitchFamily="34" charset="-34"/>
              <a:cs typeface="Leelawadee" panose="020B0502040204020203" pitchFamily="34" charset="-34"/>
            </a:rPr>
          </a:br>
          <a:r>
            <a:rPr lang="fr-FR" sz="1400" kern="1200">
              <a:latin typeface="Leelawadee" panose="020B0502040204020203" pitchFamily="34" charset="-34"/>
              <a:cs typeface="Leelawadee" panose="020B0502040204020203" pitchFamily="34" charset="-34"/>
            </a:rPr>
            <a:t>(ex : gants, casque, bouchons d’oreille, lunettes de protection...).</a:t>
          </a:r>
          <a:endParaRPr lang="en-US" sz="1800" kern="1200">
            <a:latin typeface="Leelawadee" panose="020B0502040204020203" pitchFamily="34" charset="-34"/>
            <a:cs typeface="Leelawadee" panose="020B0502040204020203" pitchFamily="34" charset="-34"/>
          </a:endParaRPr>
        </a:p>
        <a:p>
          <a:pPr marL="727075" lvl="1" indent="-269875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ebdings" panose="05030102010509060703" pitchFamily="18" charset="2"/>
            <a:buChar char="4"/>
            <a:tabLst>
              <a:tab pos="360363" algn="l"/>
            </a:tabLst>
          </a:pPr>
          <a:r>
            <a:rPr lang="fr-FR" sz="1400" kern="1200">
              <a:solidFill>
                <a:schemeClr val="tx1"/>
              </a:solidFill>
              <a:latin typeface="Leelawadee"/>
              <a:ea typeface="+mn-ea"/>
              <a:cs typeface="Leelawadee"/>
            </a:rPr>
            <a:t> Ces EPI ainsi que tout autre vêtement de travail sont mis gratuitement à disposition des salariés.</a:t>
          </a:r>
          <a:endParaRPr lang="en-US" sz="1400" kern="1200">
            <a:solidFill>
              <a:schemeClr val="tx1"/>
            </a:solidFill>
            <a:latin typeface="Leelawadee"/>
            <a:ea typeface="+mn-ea"/>
            <a:cs typeface="Leelawadee"/>
          </a:endParaRPr>
        </a:p>
        <a:p>
          <a:pPr marL="727075" lvl="1" indent="-269875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ebdings" panose="05030102010509060703" pitchFamily="18" charset="2"/>
            <a:buChar char="4"/>
            <a:tabLst>
              <a:tab pos="360363" algn="l"/>
            </a:tabLst>
          </a:pPr>
          <a:r>
            <a:rPr lang="fr-FR" sz="1400" kern="1200">
              <a:solidFill>
                <a:schemeClr val="tx1"/>
              </a:solidFill>
              <a:latin typeface="Leelawadee"/>
              <a:ea typeface="+mn-ea"/>
              <a:cs typeface="Leelawadee"/>
            </a:rPr>
            <a:t> Leur entretien et leur renouvellement sont à la charge de l’employeur.</a:t>
          </a:r>
          <a:endParaRPr lang="en-US" sz="1400" kern="1200">
            <a:solidFill>
              <a:schemeClr val="tx1"/>
            </a:solidFill>
            <a:latin typeface="Leelawadee"/>
            <a:ea typeface="+mn-ea"/>
            <a:cs typeface="Leelawadee"/>
          </a:endParaRPr>
        </a:p>
        <a:p>
          <a:pPr marL="176213" lvl="1" indent="-176213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fr-FR" sz="18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Leelawadee" panose="020B0502040204020203" pitchFamily="34" charset="-34"/>
              <a:ea typeface="+mn-ea"/>
              <a:cs typeface="Leelawadee" panose="020B0502040204020203" pitchFamily="34" charset="-34"/>
            </a:rPr>
            <a:t>former et informer sur les risques pour la santé et la sécurité et les mesures prises pour y remédier.</a:t>
          </a:r>
          <a:endParaRPr lang="en-US" sz="18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Leelawadee" panose="020B0502040204020203" pitchFamily="34" charset="-34"/>
            <a:ea typeface="+mn-ea"/>
            <a:cs typeface="Leelawadee" panose="020B0502040204020203" pitchFamily="34" charset="-34"/>
          </a:endParaRPr>
        </a:p>
      </dsp:txBody>
      <dsp:txXfrm>
        <a:off x="0" y="447206"/>
        <a:ext cx="5362303" cy="39744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F99C31-7363-4ADE-88E2-376EA21EFDDD}">
      <dsp:nvSpPr>
        <dsp:cNvPr id="0" name=""/>
        <dsp:cNvSpPr/>
      </dsp:nvSpPr>
      <dsp:spPr>
        <a:xfrm>
          <a:off x="0" y="561208"/>
          <a:ext cx="10515600" cy="1244417"/>
        </a:xfrm>
        <a:prstGeom prst="roundRect">
          <a:avLst>
            <a:gd name="adj" fmla="val 10000"/>
          </a:avLst>
        </a:prstGeom>
        <a:solidFill>
          <a:srgbClr val="FF9933">
            <a:alpha val="43922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505DB0-2C0E-4822-BFFF-9E9BE42D8E55}">
      <dsp:nvSpPr>
        <dsp:cNvPr id="0" name=""/>
        <dsp:cNvSpPr/>
      </dsp:nvSpPr>
      <dsp:spPr>
        <a:xfrm>
          <a:off x="376436" y="841202"/>
          <a:ext cx="684429" cy="68442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B1F9BC-C5B7-4D88-9215-3080AD27FE4C}">
      <dsp:nvSpPr>
        <dsp:cNvPr id="0" name=""/>
        <dsp:cNvSpPr/>
      </dsp:nvSpPr>
      <dsp:spPr>
        <a:xfrm>
          <a:off x="1437302" y="561208"/>
          <a:ext cx="9078297" cy="1244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01" tIns="131701" rIns="131701" bIns="131701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1" kern="1200"/>
            <a:t>Doit être présent </a:t>
          </a:r>
          <a:r>
            <a:rPr lang="fr-FR" sz="2100" kern="1200"/>
            <a:t>pour </a:t>
          </a:r>
          <a:r>
            <a:rPr lang="fr-FR" sz="21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l’</a:t>
          </a:r>
          <a:r>
            <a:rPr lang="fr-FR" sz="2100" kern="120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alternant.</a:t>
          </a:r>
          <a:r>
            <a:rPr lang="fr-FR" sz="2100" kern="1200" err="1"/>
            <a:t>e</a:t>
          </a:r>
          <a:r>
            <a:rPr lang="fr-FR" sz="2100" kern="1200"/>
            <a:t>. </a:t>
          </a:r>
          <a:br>
            <a:rPr lang="fr-FR" sz="2100" kern="1200"/>
          </a:br>
          <a:r>
            <a:rPr lang="fr-FR" sz="2100" kern="1200"/>
            <a:t>Il est le garant de la formation pratique de l’alternant. L’alternant.e ne doit pas être livré à lui-même.</a:t>
          </a:r>
          <a:endParaRPr lang="en-US" sz="2100" kern="1200"/>
        </a:p>
      </dsp:txBody>
      <dsp:txXfrm>
        <a:off x="1437302" y="561208"/>
        <a:ext cx="9078297" cy="1244417"/>
      </dsp:txXfrm>
    </dsp:sp>
    <dsp:sp modelId="{C7EA9FA7-D861-447A-80B7-4D69367E0C54}">
      <dsp:nvSpPr>
        <dsp:cNvPr id="0" name=""/>
        <dsp:cNvSpPr/>
      </dsp:nvSpPr>
      <dsp:spPr>
        <a:xfrm>
          <a:off x="0" y="2098430"/>
          <a:ext cx="10515600" cy="1244417"/>
        </a:xfrm>
        <a:prstGeom prst="roundRect">
          <a:avLst>
            <a:gd name="adj" fmla="val 10000"/>
          </a:avLst>
        </a:prstGeom>
        <a:solidFill>
          <a:srgbClr val="FF9933">
            <a:alpha val="43922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B665F1F-FD69-472F-86D1-193CFB774783}">
      <dsp:nvSpPr>
        <dsp:cNvPr id="0" name=""/>
        <dsp:cNvSpPr/>
      </dsp:nvSpPr>
      <dsp:spPr>
        <a:xfrm>
          <a:off x="376436" y="2378424"/>
          <a:ext cx="684429" cy="68442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CCCFE2-B6B7-4348-9444-0BB5BC3657A8}">
      <dsp:nvSpPr>
        <dsp:cNvPr id="0" name=""/>
        <dsp:cNvSpPr/>
      </dsp:nvSpPr>
      <dsp:spPr>
        <a:xfrm>
          <a:off x="1437302" y="2098430"/>
          <a:ext cx="9078297" cy="1244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01" tIns="131701" rIns="131701" bIns="131701" numCol="1" spcCol="1270" anchor="ctr" anchorCtr="0">
          <a:noAutofit/>
        </a:bodyPr>
        <a:lstStyle/>
        <a:p>
          <a:pPr marL="0" lvl="0" indent="0" algn="l" defTabSz="9334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1" kern="1200"/>
            <a:t>Assure, en lien avec 3iS</a:t>
          </a:r>
          <a:r>
            <a:rPr lang="fr-FR" sz="2100" kern="1200"/>
            <a:t>, </a:t>
          </a:r>
          <a:r>
            <a:rPr lang="fr-FR" sz="2100" b="1" kern="1200"/>
            <a:t>le suivi de l’acquisition des compétences </a:t>
          </a:r>
          <a:r>
            <a:rPr lang="fr-FR" sz="2100" kern="1200"/>
            <a:t>à travers le livret d’alternance, la visite entreprise, les échanges avec le tuteur pédagogique, …</a:t>
          </a:r>
          <a:r>
            <a:rPr lang="fr-FR" sz="2100" kern="1200">
              <a:latin typeface="Calibri Light" panose="020F0302020204030204"/>
            </a:rPr>
            <a:t> </a:t>
          </a:r>
          <a:endParaRPr lang="en-US" sz="2100" kern="1200"/>
        </a:p>
      </dsp:txBody>
      <dsp:txXfrm>
        <a:off x="1437302" y="2098430"/>
        <a:ext cx="9078297" cy="124441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4921D9-9275-457D-93E2-40772BA574CB}">
      <dsp:nvSpPr>
        <dsp:cNvPr id="0" name=""/>
        <dsp:cNvSpPr/>
      </dsp:nvSpPr>
      <dsp:spPr>
        <a:xfrm>
          <a:off x="1176445" y="1750136"/>
          <a:ext cx="1031246" cy="1031246"/>
        </a:xfrm>
        <a:prstGeom prst="ellipse">
          <a:avLst/>
        </a:prstGeom>
        <a:solidFill>
          <a:srgbClr val="5B5B5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/>
            <a:t>Livret d’alternance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/>
            <a:t>STUDEA</a:t>
          </a:r>
        </a:p>
      </dsp:txBody>
      <dsp:txXfrm>
        <a:off x="1327467" y="1901158"/>
        <a:ext cx="729202" cy="729202"/>
      </dsp:txXfrm>
    </dsp:sp>
    <dsp:sp modelId="{28655393-B946-4924-AF7D-CBCC1B784370}">
      <dsp:nvSpPr>
        <dsp:cNvPr id="0" name=""/>
        <dsp:cNvSpPr/>
      </dsp:nvSpPr>
      <dsp:spPr>
        <a:xfrm rot="16200000">
          <a:off x="1620547" y="1651189"/>
          <a:ext cx="143042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143042" y="2742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/>
        </a:p>
      </dsp:txBody>
      <dsp:txXfrm>
        <a:off x="1688492" y="1675039"/>
        <a:ext cx="7152" cy="7152"/>
      </dsp:txXfrm>
    </dsp:sp>
    <dsp:sp modelId="{3306B6D4-B1CD-432E-93CA-97F10F88D41D}">
      <dsp:nvSpPr>
        <dsp:cNvPr id="0" name=""/>
        <dsp:cNvSpPr/>
      </dsp:nvSpPr>
      <dsp:spPr>
        <a:xfrm>
          <a:off x="1007543" y="238041"/>
          <a:ext cx="1369051" cy="1369051"/>
        </a:xfrm>
        <a:prstGeom prst="ellipse">
          <a:avLst/>
        </a:prstGeom>
        <a:solidFill>
          <a:srgbClr val="5B5B5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err="1"/>
            <a:t>Alternant.e</a:t>
          </a:r>
          <a:endParaRPr lang="fr-FR" sz="1600" kern="120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(A)</a:t>
          </a:r>
        </a:p>
      </dsp:txBody>
      <dsp:txXfrm>
        <a:off x="1208036" y="438534"/>
        <a:ext cx="968065" cy="968065"/>
      </dsp:txXfrm>
    </dsp:sp>
    <dsp:sp modelId="{6FE49A1A-2A42-4837-A469-1CE37E853281}">
      <dsp:nvSpPr>
        <dsp:cNvPr id="0" name=""/>
        <dsp:cNvSpPr/>
      </dsp:nvSpPr>
      <dsp:spPr>
        <a:xfrm rot="1800000">
          <a:off x="2129029" y="2531906"/>
          <a:ext cx="143042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143042" y="2742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/>
        </a:p>
      </dsp:txBody>
      <dsp:txXfrm>
        <a:off x="2196975" y="2555756"/>
        <a:ext cx="7152" cy="7152"/>
      </dsp:txXfrm>
    </dsp:sp>
    <dsp:sp modelId="{C80AB6F6-B7E0-4E4B-8882-F62C559FD4A1}">
      <dsp:nvSpPr>
        <dsp:cNvPr id="0" name=""/>
        <dsp:cNvSpPr/>
      </dsp:nvSpPr>
      <dsp:spPr>
        <a:xfrm>
          <a:off x="2170781" y="2252830"/>
          <a:ext cx="1369051" cy="1369051"/>
        </a:xfrm>
        <a:prstGeom prst="ellipse">
          <a:avLst/>
        </a:prstGeom>
        <a:solidFill>
          <a:srgbClr val="5B5B5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Tuteur Entreprise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(TE)</a:t>
          </a:r>
        </a:p>
      </dsp:txBody>
      <dsp:txXfrm>
        <a:off x="2371274" y="2453323"/>
        <a:ext cx="968065" cy="968065"/>
      </dsp:txXfrm>
    </dsp:sp>
    <dsp:sp modelId="{D7C6DABB-C26A-453A-B709-E2A698336D45}">
      <dsp:nvSpPr>
        <dsp:cNvPr id="0" name=""/>
        <dsp:cNvSpPr/>
      </dsp:nvSpPr>
      <dsp:spPr>
        <a:xfrm rot="9000000">
          <a:off x="1112065" y="2531906"/>
          <a:ext cx="143042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143042" y="2742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/>
        </a:p>
      </dsp:txBody>
      <dsp:txXfrm rot="10800000">
        <a:off x="1180010" y="2555756"/>
        <a:ext cx="7152" cy="7152"/>
      </dsp:txXfrm>
    </dsp:sp>
    <dsp:sp modelId="{58AFA6AF-0BD4-4197-9E94-ED73EDF996E5}">
      <dsp:nvSpPr>
        <dsp:cNvPr id="0" name=""/>
        <dsp:cNvSpPr/>
      </dsp:nvSpPr>
      <dsp:spPr>
        <a:xfrm>
          <a:off x="-155695" y="2252830"/>
          <a:ext cx="1369051" cy="1369051"/>
        </a:xfrm>
        <a:prstGeom prst="ellipse">
          <a:avLst/>
        </a:prstGeom>
        <a:solidFill>
          <a:srgbClr val="5B5B5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Tuteur </a:t>
          </a:r>
          <a:r>
            <a:rPr lang="fr-FR" sz="1400" kern="1200"/>
            <a:t>pédagogique</a:t>
          </a:r>
          <a:r>
            <a:rPr lang="fr-FR" sz="1600" kern="1200"/>
            <a:t> 3iS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(TP)</a:t>
          </a:r>
        </a:p>
      </dsp:txBody>
      <dsp:txXfrm>
        <a:off x="44798" y="2453323"/>
        <a:ext cx="968065" cy="9680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A882C0A-4210-0283-7141-5150B74F45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8AC1FB2-E3C3-BA05-ACF5-7DBDFC0D7F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F2640-F3D8-4310-93EC-58E5A6460666}" type="datetimeFigureOut">
              <a:rPr lang="fr-FR" smtClean="0"/>
              <a:t>29/08/2025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12E2017-C426-2F8D-6D70-E0AADB5C12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F7D26D-4645-D21B-15BE-A601EC45A00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1B6C7-2D90-4411-A526-14977024F2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266470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FA84C-FDFA-4DF5-B9C6-954E93D943EA}" type="datetimeFigureOut">
              <a:rPr lang="fr-FR" smtClean="0"/>
              <a:t>29/08/2025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DE3AB-8A0B-4BD5-8D38-9EC7C572F7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800935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DE3AB-8A0B-4BD5-8D38-9EC7C572F732}" type="slidenum">
              <a:rPr lang="fr-FR" smtClean="0"/>
              <a:t>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294DE5-B1BD-D2EE-728E-CEC1A156E44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482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DE3AB-8A0B-4BD5-8D38-9EC7C572F732}" type="slidenum">
              <a:rPr lang="fr-FR" smtClean="0"/>
              <a:t>12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F56164-2E88-3DCC-F038-CB3CFCD2790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3027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DE3AB-8A0B-4BD5-8D38-9EC7C572F73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233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Insister LOURDEMENT sur le livret d’alternance, il s’agit d’un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DE3AB-8A0B-4BD5-8D38-9EC7C572F732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450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Insister LOURDEMENT sur le livret d’alternance, il s’agit d’un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DE3AB-8A0B-4BD5-8D38-9EC7C572F732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7829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DE3AB-8A0B-4BD5-8D38-9EC7C572F732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5729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L’</a:t>
            </a:r>
            <a:r>
              <a:rPr lang="fr-FR" err="1"/>
              <a:t>alternant.e</a:t>
            </a:r>
            <a:r>
              <a:rPr lang="fr-FR"/>
              <a:t> est un </a:t>
            </a:r>
            <a:r>
              <a:rPr lang="fr-FR" err="1"/>
              <a:t>salarié.e</a:t>
            </a:r>
            <a:r>
              <a:rPr lang="fr-FR"/>
              <a:t> qui doit s’intéresser à son entreprise, forme juridique, nombre de salariés, secteur d’activité, les produits/services proposés, les clients visés, les concurrents, le chiffre d’affaires, …</a:t>
            </a:r>
          </a:p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DE3AB-8A0B-4BD5-8D38-9EC7C572F732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6353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L’entreprise a pour obligation de le renseigner mais c’est à l’</a:t>
            </a:r>
            <a:r>
              <a:rPr lang="fr-FR" err="1"/>
              <a:t>alternant.e</a:t>
            </a:r>
            <a:r>
              <a:rPr lang="fr-FR"/>
              <a:t> de programmer des moments avec le tuteur entreprise pour faire le point et renseigner le livret d’alternance,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DE3AB-8A0B-4BD5-8D38-9EC7C572F732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2987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Permis B : aide forfaitaire de 500€ c’est le CFA qui transmet le dossier via STUDEA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DE3AB-8A0B-4BD5-8D38-9EC7C572F732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1400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Procédure réglementaire, la rupture est une situation EXCEPTIONNELLE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DE3AB-8A0B-4BD5-8D38-9EC7C572F732}" type="slidenum">
              <a:rPr lang="fr-FR" smtClean="0"/>
              <a:t>30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71AAD0-5D7A-9296-E7F2-1F1E6080E46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0009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Procédure réglementaire, la rupture est une situation EXCEPTIONNELLE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DE3AB-8A0B-4BD5-8D38-9EC7C572F732}" type="slidenum">
              <a:rPr lang="fr-FR" smtClean="0"/>
              <a:t>31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A51287-9772-E188-386B-9AA869F4DEF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896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L'Enterprise , l’</a:t>
            </a:r>
            <a:r>
              <a:rPr lang="fr-FR" err="1"/>
              <a:t>alternant.e</a:t>
            </a:r>
            <a:r>
              <a:rPr lang="fr-FR"/>
              <a:t> et 3iS sont tous les 3 engagés contractuellement autour d’un projet la transmission de compétences. Ce qui signifie l’engagement des  3 acteurs  et implique des droits et devoirs.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DE3AB-8A0B-4BD5-8D38-9EC7C572F73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7566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Un rupture a des conséquences financières et administratives.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DE3AB-8A0B-4BD5-8D38-9EC7C572F732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4167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Il s’agit d’un contrat de travail régit par le code du travail, qui impose des droits ET des devoirs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DE3AB-8A0B-4BD5-8D38-9EC7C572F73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5463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Il s’agit d’un contrat de travail régit par le code du travail, qui impose des droits ET des devoirs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DE3AB-8A0B-4BD5-8D38-9EC7C572F73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129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Quelques différences en terme de salaire, d’âges de durée de contrat. C’est l’employeur qui choisit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DE3AB-8A0B-4BD5-8D38-9EC7C572F732}" type="slidenum">
              <a:rPr lang="fr-FR" smtClean="0"/>
              <a:t>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FA64E0-41A7-0130-853E-98E160D0B9F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0704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Ils ne sont plus des étudiants, ils sont désormais des salariés et représentent leur entreprise au sein de 3iS. Ils doivent se comporter comme des professionnels : rigueur, savoir être face aux formateurs, présence, …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DE3AB-8A0B-4BD5-8D38-9EC7C572F73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68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Insister sur la présence obligatoire. S’ils ont des droits, ils ont aussi des devoirs !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DE3AB-8A0B-4BD5-8D38-9EC7C572F73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037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DE3AB-8A0B-4BD5-8D38-9EC7C572F732}" type="slidenum">
              <a:rPr lang="fr-FR" smtClean="0"/>
              <a:t>10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294DE5-B1BD-D2EE-728E-CEC1A156E44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6821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les absences n’existent pas en Entreprise, il s’agit soit de congés ou d’arrêt maladie.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DE3AB-8A0B-4BD5-8D38-9EC7C572F732}" type="slidenum">
              <a:rPr lang="fr-FR" smtClean="0"/>
              <a:t>11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53BB08-D4E9-22E5-39C6-0A26ABF1CB5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402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E382F103-D58F-AA47-A285-B7097E37B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8"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9C20EE3-077C-4CF9-EFF3-3381581D1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1" cap="small" baseline="0">
                <a:latin typeface="Gill Sans MT" panose="020B0502020104020203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BD5BDFD-4CA4-93C7-A6A5-46FE4EDF8C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FF9933"/>
                </a:solidFill>
                <a:latin typeface="Gill Sans MT" panose="020B05020201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C7C7B2-50FA-3482-A5CC-CCC2B14461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91022" y="4876800"/>
            <a:ext cx="2629619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Version du 26/08/2022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4235EA-0E79-309F-733F-778F108DC36C}"/>
              </a:ext>
            </a:extLst>
          </p:cNvPr>
          <p:cNvSpPr>
            <a:spLocks/>
          </p:cNvSpPr>
          <p:nvPr userDrawn="1"/>
        </p:nvSpPr>
        <p:spPr>
          <a:xfrm>
            <a:off x="1332089" y="252318"/>
            <a:ext cx="10859911" cy="23310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144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353060" algn="r"/>
            <a:endParaRPr lang="fr-FR" sz="100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fr-FR" sz="10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C47232-AE58-5708-403C-EB289CBFEA75}"/>
              </a:ext>
            </a:extLst>
          </p:cNvPr>
          <p:cNvSpPr>
            <a:spLocks/>
          </p:cNvSpPr>
          <p:nvPr userDrawn="1"/>
        </p:nvSpPr>
        <p:spPr>
          <a:xfrm>
            <a:off x="0" y="272713"/>
            <a:ext cx="243890" cy="21384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144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fr-FR" sz="10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DDC4686-49AC-7B72-4913-2E722DD73D04}"/>
              </a:ext>
            </a:extLst>
          </p:cNvPr>
          <p:cNvSpPr txBox="1"/>
          <p:nvPr userDrawn="1"/>
        </p:nvSpPr>
        <p:spPr>
          <a:xfrm>
            <a:off x="0" y="6188805"/>
            <a:ext cx="12192000" cy="33509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1200" b="1">
              <a:latin typeface="Gill Sans MT" panose="020B0502020104020203" pitchFamily="34" charset="0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812610E6-F65E-53D8-CA20-E8DAC805C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95775" y="252413"/>
            <a:ext cx="7543800" cy="233362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b="1" cap="small" baseline="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fr-FR"/>
              <a:t>Ajouter le numéro et le nom de la sous-catégorie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7D5F0CD-F682-3CF4-7DA2-C407325332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188075"/>
            <a:ext cx="12192000" cy="336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latin typeface="Gill Sans MT" panose="020B0502020104020203" pitchFamily="34" charset="0"/>
              </a:defRPr>
            </a:lvl1pPr>
          </a:lstStyle>
          <a:p>
            <a:pPr lvl="0"/>
            <a:r>
              <a:rPr lang="fr-FR"/>
              <a:t>Ajouter le nom du rédacteur et de l’approbateur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33F5501-AE42-C0CA-FE25-9EDB6E7583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31" y="54815"/>
            <a:ext cx="1016316" cy="8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93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A93EB6-5BB7-1AF8-A571-BF2B1912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9276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51F49B9-3A41-6C62-0E29-EB66C8FC50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22985"/>
            <a:ext cx="6172200" cy="468040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59CC1CB-E44F-33F0-3E2A-580DBE7EF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92960"/>
            <a:ext cx="3932237" cy="36104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2D9DD36-41A9-7513-4E2E-A0EF86CA1A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41588" y="6338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Version du 28/07/2022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2D525F3-4854-5DE4-7B91-0A7BB48D51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36238" y="6426200"/>
            <a:ext cx="1376362" cy="201613"/>
          </a:xfrm>
        </p:spPr>
        <p:txBody>
          <a:bodyPr>
            <a:noAutofit/>
          </a:bodyPr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Ajouter la référence</a:t>
            </a:r>
          </a:p>
        </p:txBody>
      </p:sp>
      <p:sp>
        <p:nvSpPr>
          <p:cNvPr id="9" name="Espace réservé du texte 9">
            <a:extLst>
              <a:ext uri="{FF2B5EF4-FFF2-40B4-BE49-F238E27FC236}">
                <a16:creationId xmlns:a16="http://schemas.microsoft.com/office/drawing/2014/main" id="{3AE22D4E-15E2-32BF-6A9C-DA0D4BFE03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7406" y="201912"/>
            <a:ext cx="10606481" cy="267872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b="1" cap="small" baseline="0">
                <a:solidFill>
                  <a:srgbClr val="80808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[titre]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688221A5-9DB2-7E1A-E704-B6F2357001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37671" y="6338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73AD-9B4D-4665-B817-671E5C620C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7025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EA6FCF-174C-8FF1-7ECC-08469836F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001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9D67DB1-C0C7-BD7B-0A46-B4FD170EA9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060517"/>
            <a:ext cx="10515600" cy="416411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8BAB13-1E19-A05C-C84F-366BA7FAB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41588" y="6338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Version du 28/07/2022</a:t>
            </a:r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F541EE75-3E59-33A7-A231-9863128A00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36238" y="6426200"/>
            <a:ext cx="1376362" cy="201613"/>
          </a:xfrm>
        </p:spPr>
        <p:txBody>
          <a:bodyPr>
            <a:noAutofit/>
          </a:bodyPr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Ajouter la référence</a:t>
            </a:r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6EC7DAC8-1EB6-500B-94BC-82E43E55F3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7406" y="201912"/>
            <a:ext cx="10606481" cy="267872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b="1" cap="small" baseline="0">
                <a:solidFill>
                  <a:srgbClr val="80808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[titre]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EF8EC20E-A847-184E-5F49-147ED3CFC7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37671" y="6338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73AD-9B4D-4665-B817-671E5C620C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320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58599A0-6584-F292-4A9F-DEC4560A28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34241"/>
            <a:ext cx="2628900" cy="533938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63D7EFD-EE92-A573-A318-7607E7DE40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34241"/>
            <a:ext cx="7734300" cy="533938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10DCCE-0254-DD5C-8535-43A02A42D3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41588" y="6338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Version du 28/07/2022</a:t>
            </a:r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28BAF797-2C51-B9FC-2B0D-15E81913C0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36238" y="6426200"/>
            <a:ext cx="1376362" cy="201613"/>
          </a:xfrm>
        </p:spPr>
        <p:txBody>
          <a:bodyPr>
            <a:noAutofit/>
          </a:bodyPr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Ajouter la référence</a:t>
            </a:r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8342129A-5B14-8854-041A-6F56DBEC81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7406" y="201912"/>
            <a:ext cx="10606481" cy="267872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b="1" cap="small" baseline="0">
                <a:solidFill>
                  <a:srgbClr val="80808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[titre]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ED7318A0-CBB8-868A-2C15-09FDD96EFC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37671" y="6338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73AD-9B4D-4665-B817-671E5C620C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2152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B28987D-35E0-1B4B-BA3D-223A2EC154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B592430-72CC-7E47-815F-843F71A9BCF3}"/>
              </a:ext>
            </a:extLst>
          </p:cNvPr>
          <p:cNvCxnSpPr/>
          <p:nvPr userDrawn="1"/>
        </p:nvCxnSpPr>
        <p:spPr>
          <a:xfrm>
            <a:off x="0" y="38005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854D01C-76A7-EE46-B847-E8C54A57BBEC}"/>
              </a:ext>
            </a:extLst>
          </p:cNvPr>
          <p:cNvCxnSpPr/>
          <p:nvPr userDrawn="1"/>
        </p:nvCxnSpPr>
        <p:spPr>
          <a:xfrm>
            <a:off x="0" y="794394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39E1009A-6971-B040-878D-53F7DF86D9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624" y="5475632"/>
            <a:ext cx="1290928" cy="1290928"/>
          </a:xfrm>
          <a:prstGeom prst="rect">
            <a:avLst/>
          </a:prstGeom>
        </p:spPr>
      </p:pic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60779195-D564-C142-88FE-8F83AFCD13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138" y="3644371"/>
            <a:ext cx="9359347" cy="23838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800" spc="30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8" name="Espace réservé du titre 1" descr="TITRE">
            <a:extLst>
              <a:ext uri="{FF2B5EF4-FFF2-40B4-BE49-F238E27FC236}">
                <a16:creationId xmlns:a16="http://schemas.microsoft.com/office/drawing/2014/main" id="{D9E4514E-8756-D94B-9CC9-FD455FB3F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450" y="452831"/>
            <a:ext cx="5437721" cy="314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fr-FR" sz="1400" b="0" i="0" dirty="0">
                <a:solidFill>
                  <a:schemeClr val="bg1"/>
                </a:solidFill>
                <a:latin typeface="Bahnschrift" panose="020B0502040204020203" pitchFamily="34" charset="0"/>
                <a:cs typeface="FF DIN Pro" panose="020B0504020101020102" pitchFamily="34" charset="0"/>
              </a:defRPr>
            </a:lvl1pPr>
          </a:lstStyle>
          <a:p>
            <a:pPr lvl="0"/>
            <a:r>
              <a:rPr lang="fr-FR"/>
              <a:t>PARIS  |  BORDEAUX  |  LYON  |  NANTES</a:t>
            </a:r>
          </a:p>
        </p:txBody>
      </p:sp>
    </p:spTree>
    <p:extLst>
      <p:ext uri="{BB962C8B-B14F-4D97-AF65-F5344CB8AC3E}">
        <p14:creationId xmlns:p14="http://schemas.microsoft.com/office/powerpoint/2010/main" val="1189791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55C9E1-8450-EC05-BA92-88F3F60EE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019"/>
            <a:ext cx="10515600" cy="1325563"/>
          </a:xfrm>
        </p:spPr>
        <p:txBody>
          <a:bodyPr>
            <a:normAutofit/>
          </a:bodyPr>
          <a:lstStyle>
            <a:lvl1pPr>
              <a:defRPr sz="3200" cap="none" baseline="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AFB6E9-2632-B4B9-DCBF-4FADB07CB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4741"/>
            <a:ext cx="10515600" cy="390405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53821B57-86BE-565C-2EF4-8149E41A2D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500" y="171449"/>
            <a:ext cx="10960100" cy="373747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b="0" cap="none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fr-FR"/>
              <a:t>[titre]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965B58C-5D89-73B1-16BD-79CCB10CA81C}"/>
              </a:ext>
            </a:extLst>
          </p:cNvPr>
          <p:cNvCxnSpPr/>
          <p:nvPr userDrawn="1"/>
        </p:nvCxnSpPr>
        <p:spPr>
          <a:xfrm>
            <a:off x="952500" y="171449"/>
            <a:ext cx="109601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67368EE-4296-68C6-F47B-32325AF79F3B}"/>
              </a:ext>
            </a:extLst>
          </p:cNvPr>
          <p:cNvCxnSpPr/>
          <p:nvPr userDrawn="1"/>
        </p:nvCxnSpPr>
        <p:spPr>
          <a:xfrm>
            <a:off x="952500" y="561135"/>
            <a:ext cx="109601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FB990871-F94F-4B37-2D42-D7AA4381EC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4638" y="63457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942873AD-9B4D-4665-B817-671E5C620C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7816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AC37AC-C74A-7C79-81E3-FAFCFCC8E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B8125F-0322-F152-533D-645A7AB5B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932E48-57D6-6DC6-F7D2-85F8D9F6B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41588" y="6338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Version du 28/07/2022</a:t>
            </a:r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81A2DB60-CBF2-3F07-23A2-98CA59B6F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36238" y="6426200"/>
            <a:ext cx="1376362" cy="201613"/>
          </a:xfrm>
        </p:spPr>
        <p:txBody>
          <a:bodyPr>
            <a:noAutofit/>
          </a:bodyPr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Ajouter la référence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58F82AF7-076D-BC5D-AB57-EA4C4776B1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500" y="171449"/>
            <a:ext cx="10960100" cy="373747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b="1" cap="small" baseline="0">
                <a:solidFill>
                  <a:srgbClr val="808080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fr-FR"/>
              <a:t>[titre]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85F00AD2-C086-F2F3-E368-88916D27F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1850" y="63214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73AD-9B4D-4665-B817-671E5C620C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3616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1602E6-6E76-2877-CB05-7E7F69CE8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7463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2359DB-781E-9A46-F711-DC9ED19EFF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7963"/>
            <a:ext cx="5181600" cy="389566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1837D3-AEEB-9718-4D63-444C1449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77963"/>
            <a:ext cx="5181600" cy="389566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AD267B5-4596-5F62-B1A1-AE1D9D51C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41588" y="6338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Version du 28/07/2022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09C8C47-9FAD-B19E-7011-AE712FBE93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36238" y="6426200"/>
            <a:ext cx="1376362" cy="201613"/>
          </a:xfrm>
        </p:spPr>
        <p:txBody>
          <a:bodyPr>
            <a:noAutofit/>
          </a:bodyPr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Ajouter la référence</a:t>
            </a:r>
          </a:p>
        </p:txBody>
      </p:sp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AF8703F3-AA06-A5A5-4028-770EB0FF0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500" y="171449"/>
            <a:ext cx="10960100" cy="373747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b="1" cap="small" baseline="0">
                <a:solidFill>
                  <a:srgbClr val="808080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fr-FR"/>
              <a:t>[titre]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720DA25-411C-B0E1-84A6-3557262D9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477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73AD-9B4D-4665-B817-671E5C620C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4953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D47C74-6832-9672-814C-6FB8ECE48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42630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A066D87-1EB9-BFC1-2371-C5D71F1FA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58668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433EF96-D538-769A-0E66-8420146DF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90969"/>
            <a:ext cx="5157787" cy="322460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4B2B83A-5597-2278-C53E-FAE07ACDC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5866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137B4D0-B101-7964-D3A1-D665DA0ED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90969"/>
            <a:ext cx="5183188" cy="322460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26327C3-3824-5918-7143-862E6EF608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41588" y="6338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Version du 28/07/2022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EDB1EFA6-2062-CC00-D88B-88E6E8C2F3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36238" y="6426200"/>
            <a:ext cx="1376362" cy="201613"/>
          </a:xfrm>
        </p:spPr>
        <p:txBody>
          <a:bodyPr>
            <a:noAutofit/>
          </a:bodyPr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Ajouter la référence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1194C10-8EF5-5E32-FCEC-C3BA21181C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500" y="171449"/>
            <a:ext cx="10960100" cy="373747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b="1" cap="small" baseline="0">
                <a:solidFill>
                  <a:srgbClr val="808080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fr-FR"/>
              <a:t>[titre]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802A35C4-E2AD-FCD3-58A3-3A936219C4C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237671" y="6338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73AD-9B4D-4665-B817-671E5C620C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8313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DF9639-97FB-023E-69C0-B90DFD55E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5518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4099772-413C-A110-0DF6-7E5D474813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41588" y="6338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Version du 28/07/2022</a:t>
            </a:r>
          </a:p>
        </p:txBody>
      </p:sp>
      <p:sp>
        <p:nvSpPr>
          <p:cNvPr id="6" name="Espace réservé du texte 7">
            <a:extLst>
              <a:ext uri="{FF2B5EF4-FFF2-40B4-BE49-F238E27FC236}">
                <a16:creationId xmlns:a16="http://schemas.microsoft.com/office/drawing/2014/main" id="{EA65C768-4C67-FB59-E40D-D1F2B5BD80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36238" y="6426200"/>
            <a:ext cx="1376362" cy="201613"/>
          </a:xfrm>
        </p:spPr>
        <p:txBody>
          <a:bodyPr>
            <a:noAutofit/>
          </a:bodyPr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Ajouter la référence</a:t>
            </a:r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0F7DA532-8DD3-BE51-A370-F5BFB42081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500" y="171449"/>
            <a:ext cx="10960100" cy="373747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b="1" cap="small" baseline="0">
                <a:solidFill>
                  <a:srgbClr val="808080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fr-FR"/>
              <a:t>[titre]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4AD35CFA-5844-4588-246D-E27585D2E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2539" y="62436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73AD-9B4D-4665-B817-671E5C620C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7264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B88973B-019A-14B1-9258-77A92C28A3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41588" y="6338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Version du 28/07/2022</a:t>
            </a:r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F91D88C9-ABC8-36C5-82FA-D7CF302F66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36238" y="6426200"/>
            <a:ext cx="1376362" cy="201613"/>
          </a:xfrm>
        </p:spPr>
        <p:txBody>
          <a:bodyPr>
            <a:noAutofit/>
          </a:bodyPr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Ajouter la référence</a:t>
            </a:r>
          </a:p>
        </p:txBody>
      </p:sp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id="{2714A04F-D801-A2CB-F288-A976496FA1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7406" y="201912"/>
            <a:ext cx="10606481" cy="267872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b="1" cap="small" baseline="0">
                <a:solidFill>
                  <a:srgbClr val="80808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[titre]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1DB50F68-D79C-F90E-7B87-79DFEDA90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37671" y="6338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73AD-9B4D-4665-B817-671E5C620C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4782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EF25DF-D608-A514-41B3-5D9EFE593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9276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884615-4DCF-B6F8-9EBD-D11227504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22985"/>
            <a:ext cx="6172200" cy="44638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7EC5252-AB74-0949-E677-3D3C60C9B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92960"/>
            <a:ext cx="3932237" cy="33939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1F889C-1DDE-8859-DFEC-8B3B6FC13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41588" y="6338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Version du 28/07/2022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71B69AC-CA7B-911B-BF36-7681FE33DA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36238" y="6426200"/>
            <a:ext cx="1376362" cy="201613"/>
          </a:xfrm>
        </p:spPr>
        <p:txBody>
          <a:bodyPr>
            <a:noAutofit/>
          </a:bodyPr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Ajouter la référence</a:t>
            </a:r>
          </a:p>
        </p:txBody>
      </p:sp>
      <p:sp>
        <p:nvSpPr>
          <p:cNvPr id="9" name="Espace réservé du texte 9">
            <a:extLst>
              <a:ext uri="{FF2B5EF4-FFF2-40B4-BE49-F238E27FC236}">
                <a16:creationId xmlns:a16="http://schemas.microsoft.com/office/drawing/2014/main" id="{4241A370-969A-E80B-A32E-A2D2305D54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7406" y="201912"/>
            <a:ext cx="10606481" cy="267872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b="1" cap="small" baseline="0">
                <a:solidFill>
                  <a:srgbClr val="80808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[titre]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7C11E17E-7D14-9FCB-1BC4-B68632370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37671" y="6338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73AD-9B4D-4665-B817-671E5C620C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215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834DF74-B27B-DFC7-18D0-523113237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00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1D8AF75-E8AA-9FC2-F54B-E1B6B6DAE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20576"/>
            <a:ext cx="10515600" cy="377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Bulle narrative : rectangle 7">
            <a:extLst>
              <a:ext uri="{FF2B5EF4-FFF2-40B4-BE49-F238E27FC236}">
                <a16:creationId xmlns:a16="http://schemas.microsoft.com/office/drawing/2014/main" id="{EA52E5FA-5C26-ACD4-6F60-B59F6843C47F}"/>
              </a:ext>
            </a:extLst>
          </p:cNvPr>
          <p:cNvSpPr/>
          <p:nvPr userDrawn="1"/>
        </p:nvSpPr>
        <p:spPr>
          <a:xfrm>
            <a:off x="10528300" y="6421214"/>
            <a:ext cx="1390015" cy="213995"/>
          </a:xfrm>
          <a:prstGeom prst="wedgeRectCallout">
            <a:avLst>
              <a:gd name="adj1" fmla="val 22592"/>
              <a:gd name="adj2" fmla="val -47616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00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C6E2CF-32FB-2215-A42B-F55235A42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8897" y="6345648"/>
            <a:ext cx="906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942873AD-9B4D-4665-B817-671E5C620CB6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2925CE9-F184-C47A-9987-5CFE334D402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31" y="54816"/>
            <a:ext cx="658979" cy="55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2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small" baseline="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eelawadee" panose="020B0502040204020203" pitchFamily="34" charset="-34"/>
          <a:ea typeface="+mn-ea"/>
          <a:cs typeface="Leelawadee" panose="020B0502040204020203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eelawadee" panose="020B0502040204020203" pitchFamily="34" charset="-34"/>
          <a:ea typeface="+mn-ea"/>
          <a:cs typeface="Leelawadee" panose="020B0502040204020203" pitchFamily="34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eelawadee" panose="020B0502040204020203" pitchFamily="34" charset="-34"/>
          <a:ea typeface="+mn-ea"/>
          <a:cs typeface="Leelawadee" panose="020B0502040204020203" pitchFamily="34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eelawadee" panose="020B0502040204020203" pitchFamily="34" charset="-34"/>
          <a:ea typeface="+mn-ea"/>
          <a:cs typeface="Leelawadee" panose="020B0502040204020203" pitchFamily="34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eelawadee" panose="020B0502040204020203" pitchFamily="34" charset="-34"/>
          <a:ea typeface="+mn-ea"/>
          <a:cs typeface="Leelawadee" panose="020B0502040204020203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livretalternance-3is.fr/accueil-du-lea" TargetMode="External"/><Relationship Id="rId4" Type="http://schemas.openxmlformats.org/officeDocument/2006/relationships/hyperlink" Target="https://3is-education.fr/relations-entreprise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mesaidesapprenti.fr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service-public.fr/particuliers/vosdroits/F31633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18" Type="http://schemas.openxmlformats.org/officeDocument/2006/relationships/image" Target="../media/image76.png"/><Relationship Id="rId26" Type="http://schemas.openxmlformats.org/officeDocument/2006/relationships/image" Target="../media/image84.png"/><Relationship Id="rId3" Type="http://schemas.openxmlformats.org/officeDocument/2006/relationships/hyperlink" Target="https://forms.office.com/pages/responsepage.aspx?id=FVz8SLOR0EemTLFe9XTDLKCB3UvSRRxNplK6r8e8xuhURTFQM09MNllKTVJOMEE0VklSQlExSUdHRyQlQCN0PWcu&amp;web=1&amp;wdLOR=c7766B1B7-CDFD-A449-9835-1AC5654B26DF" TargetMode="External"/><Relationship Id="rId21" Type="http://schemas.openxmlformats.org/officeDocument/2006/relationships/image" Target="../media/image79.sv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17" Type="http://schemas.openxmlformats.org/officeDocument/2006/relationships/image" Target="../media/image75.svg"/><Relationship Id="rId25" Type="http://schemas.openxmlformats.org/officeDocument/2006/relationships/image" Target="../media/image83.svg"/><Relationship Id="rId2" Type="http://schemas.openxmlformats.org/officeDocument/2006/relationships/image" Target="../media/image5.jpe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29" Type="http://schemas.openxmlformats.org/officeDocument/2006/relationships/image" Target="../media/image87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24" Type="http://schemas.openxmlformats.org/officeDocument/2006/relationships/image" Target="../media/image82.png"/><Relationship Id="rId5" Type="http://schemas.openxmlformats.org/officeDocument/2006/relationships/image" Target="../media/image63.svg"/><Relationship Id="rId15" Type="http://schemas.openxmlformats.org/officeDocument/2006/relationships/image" Target="../media/image73.svg"/><Relationship Id="rId23" Type="http://schemas.openxmlformats.org/officeDocument/2006/relationships/image" Target="../media/image81.svg"/><Relationship Id="rId28" Type="http://schemas.openxmlformats.org/officeDocument/2006/relationships/image" Target="../media/image86.png"/><Relationship Id="rId10" Type="http://schemas.openxmlformats.org/officeDocument/2006/relationships/image" Target="../media/image68.png"/><Relationship Id="rId19" Type="http://schemas.openxmlformats.org/officeDocument/2006/relationships/image" Target="../media/image77.svg"/><Relationship Id="rId4" Type="http://schemas.openxmlformats.org/officeDocument/2006/relationships/image" Target="../media/image62.png"/><Relationship Id="rId9" Type="http://schemas.openxmlformats.org/officeDocument/2006/relationships/image" Target="../media/image67.svg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8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11" Type="http://schemas.openxmlformats.org/officeDocument/2006/relationships/image" Target="../media/image33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32.sv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16D1A8-58C6-F59E-2A01-62CCF2E44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0513" y="1712913"/>
            <a:ext cx="9144000" cy="2387600"/>
          </a:xfrm>
        </p:spPr>
        <p:txBody>
          <a:bodyPr/>
          <a:lstStyle/>
          <a:p>
            <a:r>
              <a:rPr lang="fr-FR" cap="none"/>
              <a:t>Droits et Devoirs </a:t>
            </a:r>
            <a:br>
              <a:rPr lang="fr-FR" cap="none"/>
            </a:br>
            <a:r>
              <a:rPr lang="fr-FR" cap="none"/>
              <a:t>des Alternant.es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FEE875D-EA83-AFF3-FC88-D3FFA8C253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0513" y="4192588"/>
            <a:ext cx="9144000" cy="1655762"/>
          </a:xfrm>
        </p:spPr>
        <p:txBody>
          <a:bodyPr/>
          <a:lstStyle/>
          <a:p>
            <a:r>
              <a:rPr lang="fr-FR" dirty="0"/>
              <a:t>Présentation Rentrée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792DBE-A66E-C645-EC8D-DB330B79A5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05- Processus Réalisation - Alternance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B42E4F7-404B-39A3-5AE4-69B3FAA6EB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90535" y="6188075"/>
            <a:ext cx="12282535" cy="336550"/>
          </a:xfrm>
        </p:spPr>
        <p:txBody>
          <a:bodyPr/>
          <a:lstStyle/>
          <a:p>
            <a:r>
              <a:rPr lang="fr-FR"/>
              <a:t>Service Relations entreprises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1E035B5-FCCF-3BA3-396F-AFF0871DCD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90535" y="6173787"/>
            <a:ext cx="3831261" cy="365125"/>
          </a:xfrm>
        </p:spPr>
        <p:txBody>
          <a:bodyPr anchor="ctr"/>
          <a:lstStyle/>
          <a:p>
            <a:r>
              <a:rPr lang="fr-FR" sz="1200" dirty="0"/>
              <a:t>05A01 - Version du 28/08/2025</a:t>
            </a:r>
          </a:p>
        </p:txBody>
      </p:sp>
    </p:spTree>
    <p:extLst>
      <p:ext uri="{BB962C8B-B14F-4D97-AF65-F5344CB8AC3E}">
        <p14:creationId xmlns:p14="http://schemas.microsoft.com/office/powerpoint/2010/main" val="3149201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46A3163-60FE-939B-567D-07A3766DD3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1" r="31938" b="53100"/>
          <a:stretch/>
        </p:blipFill>
        <p:spPr>
          <a:xfrm rot="5400000">
            <a:off x="-162869" y="708064"/>
            <a:ext cx="6229423" cy="59036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886FD90-F271-C10E-94FB-66C80212F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67" y="755110"/>
            <a:ext cx="11769842" cy="1325563"/>
          </a:xfrm>
        </p:spPr>
        <p:txBody>
          <a:bodyPr>
            <a:normAutofit/>
          </a:bodyPr>
          <a:lstStyle/>
          <a:p>
            <a:r>
              <a:rPr lang="fr-FR" sz="3600" cap="none" err="1">
                <a:cs typeface="Leelawadee" panose="020B0502040204020203" pitchFamily="34" charset="-34"/>
              </a:rPr>
              <a:t>Alternant.e</a:t>
            </a:r>
            <a:r>
              <a:rPr lang="fr-FR" sz="3600"/>
              <a:t>, </a:t>
            </a:r>
            <a:r>
              <a:rPr lang="fr-FR" sz="3600" cap="none">
                <a:cs typeface="Leelawadee" panose="020B0502040204020203" pitchFamily="34" charset="-34"/>
              </a:rPr>
              <a:t>vous êtes des salarié.es </a:t>
            </a:r>
            <a:r>
              <a:rPr lang="fr-FR" sz="3600" cap="none">
                <a:solidFill>
                  <a:schemeClr val="accent2"/>
                </a:solidFill>
                <a:cs typeface="Leelawadee" panose="020B0502040204020203" pitchFamily="34" charset="-34"/>
              </a:rPr>
              <a:t>comme les autres</a:t>
            </a:r>
            <a:endParaRPr lang="fr-FR" sz="3600">
              <a:solidFill>
                <a:schemeClr val="accent2"/>
              </a:solidFill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DE9A749-6660-B9BD-4123-513D077898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/>
              <a:t>Droits de l’</a:t>
            </a:r>
            <a:r>
              <a:rPr lang="fr-FR" sz="2400" err="1"/>
              <a:t>Alternant.e</a:t>
            </a:r>
            <a:endParaRPr lang="fr-FR" sz="240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E2BCF47-8884-D2AB-591A-F0B5085634D5}"/>
              </a:ext>
            </a:extLst>
          </p:cNvPr>
          <p:cNvSpPr txBox="1">
            <a:spLocks/>
          </p:cNvSpPr>
          <p:nvPr/>
        </p:nvSpPr>
        <p:spPr>
          <a:xfrm>
            <a:off x="279401" y="2101535"/>
            <a:ext cx="6722289" cy="424422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spcBef>
                <a:spcPts val="300"/>
              </a:spcBef>
              <a:buFont typeface="Webdings" panose="05030102010509060703" pitchFamily="18" charset="2"/>
              <a:buChar char="4"/>
            </a:pPr>
            <a:r>
              <a:rPr lang="fr-FR" sz="1800">
                <a:solidFill>
                  <a:schemeClr val="tx1"/>
                </a:solidFill>
                <a:latin typeface="Leelawadee"/>
                <a:cs typeface="Leelawadee"/>
              </a:rPr>
              <a:t>Temps en centre de formation = Temps de travail</a:t>
            </a:r>
          </a:p>
          <a:p>
            <a:pPr marL="269875" indent="-269875">
              <a:spcBef>
                <a:spcPts val="300"/>
              </a:spcBef>
              <a:buFont typeface="Webdings" panose="05030102010509060703" pitchFamily="18" charset="2"/>
              <a:buChar char="4"/>
            </a:pPr>
            <a:r>
              <a:rPr lang="fr-FR" sz="1800">
                <a:solidFill>
                  <a:schemeClr val="tx1"/>
                </a:solidFill>
                <a:latin typeface="Leelawadee"/>
                <a:cs typeface="Leelawadee"/>
              </a:rPr>
              <a:t>Application du Code du travail</a:t>
            </a:r>
          </a:p>
          <a:p>
            <a:pPr marL="269875" indent="-269875">
              <a:spcBef>
                <a:spcPts val="300"/>
              </a:spcBef>
              <a:buFont typeface="Webdings" panose="05030102010509060703" pitchFamily="18" charset="2"/>
              <a:buChar char="4"/>
            </a:pPr>
            <a:r>
              <a:rPr lang="fr-FR" sz="1800">
                <a:solidFill>
                  <a:schemeClr val="tx1"/>
                </a:solidFill>
                <a:latin typeface="Leelawadee"/>
                <a:cs typeface="Leelawadee"/>
              </a:rPr>
              <a:t>Apprenti -18 ans bénéficie d’une protection (travail de nuit, jours fériés, …) des dérogations sont possibles suivant le secteur d’activité</a:t>
            </a:r>
          </a:p>
          <a:p>
            <a:pPr marL="269875" indent="-269875">
              <a:spcBef>
                <a:spcPts val="300"/>
              </a:spcBef>
              <a:buFont typeface="Webdings" panose="05030102010509060703" pitchFamily="18" charset="2"/>
              <a:buChar char="4"/>
            </a:pPr>
            <a:r>
              <a:rPr lang="fr-FR" sz="1800">
                <a:solidFill>
                  <a:schemeClr val="tx1"/>
                </a:solidFill>
                <a:latin typeface="Leelawadee"/>
                <a:cs typeface="Leelawadee"/>
              </a:rPr>
              <a:t>Rémunération selon l’âge et le niveau de formation </a:t>
            </a:r>
            <a:r>
              <a:rPr lang="fr-FR" sz="1400">
                <a:solidFill>
                  <a:schemeClr val="tx1"/>
                </a:solidFill>
                <a:latin typeface="Leelawadee"/>
                <a:cs typeface="Leelawadee"/>
              </a:rPr>
              <a:t>(% du SMIC)</a:t>
            </a:r>
          </a:p>
          <a:p>
            <a:pPr marL="269875" indent="-269875">
              <a:spcBef>
                <a:spcPts val="300"/>
              </a:spcBef>
              <a:buFont typeface="Webdings" panose="05030102010509060703" pitchFamily="18" charset="2"/>
              <a:buChar char="4"/>
            </a:pPr>
            <a:r>
              <a:rPr lang="fr-FR" sz="1800">
                <a:solidFill>
                  <a:schemeClr val="tx1"/>
                </a:solidFill>
                <a:latin typeface="Leelawadee"/>
                <a:cs typeface="Leelawadee"/>
              </a:rPr>
              <a:t>Relève du régime général de la sécurité sociale </a:t>
            </a:r>
            <a:r>
              <a:rPr lang="fr-FR" sz="1400">
                <a:solidFill>
                  <a:schemeClr val="tx1"/>
                </a:solidFill>
                <a:latin typeface="Leelawadee"/>
                <a:cs typeface="Leelawadee"/>
              </a:rPr>
              <a:t>(AMELI) </a:t>
            </a:r>
            <a:endParaRPr lang="fr-FR" sz="1400">
              <a:solidFill>
                <a:schemeClr val="tx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69875" indent="-269875">
              <a:spcBef>
                <a:spcPts val="300"/>
              </a:spcBef>
              <a:buFont typeface="Webdings" panose="05030102010509060703" pitchFamily="18" charset="2"/>
              <a:buChar char="4"/>
            </a:pPr>
            <a:r>
              <a:rPr lang="fr-FR" sz="1800">
                <a:solidFill>
                  <a:schemeClr val="tx1"/>
                </a:solidFill>
                <a:latin typeface="Leelawadee"/>
                <a:cs typeface="Leelawadee"/>
              </a:rPr>
              <a:t>Protection sociale </a:t>
            </a:r>
            <a:r>
              <a:rPr lang="fr-FR" sz="1400">
                <a:solidFill>
                  <a:schemeClr val="tx1"/>
                </a:solidFill>
                <a:latin typeface="Leelawadee"/>
                <a:cs typeface="Leelawadee"/>
              </a:rPr>
              <a:t>en cas d’arrêt de travail, maladie, accident de trajet</a:t>
            </a:r>
          </a:p>
          <a:p>
            <a:pPr marL="727075" lvl="1" indent="-269875">
              <a:spcBef>
                <a:spcPts val="300"/>
              </a:spcBef>
              <a:buFont typeface="Webdings" panose="05030102010509060703" pitchFamily="18" charset="2"/>
              <a:buChar char="4"/>
            </a:pPr>
            <a:r>
              <a:rPr lang="fr-FR" sz="1400">
                <a:latin typeface="Leelawadee"/>
                <a:cs typeface="Leelawadee"/>
              </a:rPr>
              <a:t>Remboursement des soins</a:t>
            </a:r>
          </a:p>
          <a:p>
            <a:pPr marL="727075" lvl="1" indent="-269875">
              <a:spcBef>
                <a:spcPts val="300"/>
              </a:spcBef>
              <a:buFont typeface="Webdings" panose="05030102010509060703" pitchFamily="18" charset="2"/>
              <a:buChar char="4"/>
            </a:pPr>
            <a:r>
              <a:rPr lang="fr-FR" sz="1400">
                <a:latin typeface="Leelawadee"/>
                <a:cs typeface="Leelawadee"/>
              </a:rPr>
              <a:t>Indemnités journalières </a:t>
            </a:r>
          </a:p>
          <a:p>
            <a:pPr marL="269875" indent="-269875">
              <a:spcBef>
                <a:spcPts val="300"/>
              </a:spcBef>
              <a:buFont typeface="Webdings" panose="05030102010509060703" pitchFamily="18" charset="2"/>
              <a:buChar char="4"/>
            </a:pPr>
            <a:r>
              <a:rPr lang="fr-FR" sz="1800">
                <a:solidFill>
                  <a:schemeClr val="tx1"/>
                </a:solidFill>
                <a:latin typeface="Leelawadee"/>
                <a:cs typeface="Leelawadee"/>
              </a:rPr>
              <a:t>Mutuelle de votre entreprise</a:t>
            </a:r>
          </a:p>
          <a:p>
            <a:pPr marL="269875" indent="-269875">
              <a:spcBef>
                <a:spcPts val="300"/>
              </a:spcBef>
              <a:buFont typeface="Webdings" panose="05030102010509060703" pitchFamily="18" charset="2"/>
              <a:buChar char="4"/>
            </a:pPr>
            <a:r>
              <a:rPr lang="fr-FR" sz="1800">
                <a:solidFill>
                  <a:schemeClr val="tx1"/>
                </a:solidFill>
                <a:latin typeface="Leelawadee"/>
                <a:cs typeface="Leelawadee"/>
              </a:rPr>
              <a:t>Visite médicale à l’embauche</a:t>
            </a:r>
          </a:p>
          <a:p>
            <a:pPr marL="269875" indent="-269875">
              <a:spcBef>
                <a:spcPts val="300"/>
              </a:spcBef>
              <a:buFont typeface="Webdings" panose="05030102010509060703" pitchFamily="18" charset="2"/>
              <a:buChar char="4"/>
            </a:pPr>
            <a:r>
              <a:rPr lang="fr-FR" sz="1800">
                <a:solidFill>
                  <a:schemeClr val="tx1"/>
                </a:solidFill>
                <a:latin typeface="Leelawadee"/>
                <a:cs typeface="Leelawadee"/>
              </a:rPr>
              <a:t>Droits au chômage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8AE2505-AC9B-A017-B7A2-6CB02A5FE5DE}"/>
              </a:ext>
            </a:extLst>
          </p:cNvPr>
          <p:cNvSpPr txBox="1">
            <a:spLocks/>
          </p:cNvSpPr>
          <p:nvPr/>
        </p:nvSpPr>
        <p:spPr>
          <a:xfrm>
            <a:off x="7001690" y="2101535"/>
            <a:ext cx="4910909" cy="2743109"/>
          </a:xfrm>
          <a:prstGeom prst="rect">
            <a:avLst/>
          </a:prstGeom>
          <a:solidFill>
            <a:srgbClr val="F7F7F7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r>
              <a:rPr lang="fr-FR">
                <a:latin typeface="Leelawadee" panose="020B0502040204020203" pitchFamily="34" charset="-34"/>
                <a:cs typeface="Leelawadee" panose="020B0502040204020203" pitchFamily="34" charset="-34"/>
              </a:rPr>
              <a:t>Congés payés :</a:t>
            </a:r>
          </a:p>
          <a:p>
            <a:pPr marL="742950" lvl="1" indent="-285750">
              <a:buFont typeface="Webdings" panose="05030102010509060703" pitchFamily="18" charset="2"/>
              <a:buChar char="4"/>
            </a:pPr>
            <a:r>
              <a:rPr lang="fr-FR" sz="1600">
                <a:latin typeface="Leelawadee" panose="020B0502040204020203" pitchFamily="34" charset="-34"/>
                <a:cs typeface="Leelawadee" panose="020B0502040204020203" pitchFamily="34" charset="-34"/>
              </a:rPr>
              <a:t>5 semaines par an </a:t>
            </a:r>
            <a:r>
              <a:rPr lang="fr-FR" sz="1600">
                <a:solidFill>
                  <a:schemeClr val="accent2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en dehors des périodes à 3iS</a:t>
            </a:r>
          </a:p>
          <a:p>
            <a:pPr marL="742950" lvl="1" indent="-285750">
              <a:buFont typeface="Webdings" panose="05030102010509060703" pitchFamily="18" charset="2"/>
              <a:buChar char="4"/>
            </a:pPr>
            <a:r>
              <a:rPr lang="fr-FR" sz="1600">
                <a:latin typeface="Leelawadee" panose="020B0502040204020203" pitchFamily="34" charset="-34"/>
                <a:cs typeface="Leelawadee" panose="020B0502040204020203" pitchFamily="34" charset="-34"/>
              </a:rPr>
              <a:t>Congés spécifiques </a:t>
            </a:r>
            <a:r>
              <a:rPr lang="fr-FR" sz="1400">
                <a:latin typeface="Leelawadee" panose="020B0502040204020203" pitchFamily="34" charset="-34"/>
                <a:cs typeface="Leelawadee" panose="020B0502040204020203" pitchFamily="34" charset="-34"/>
              </a:rPr>
              <a:t>(Mariage, Pacs, Décès, ...)</a:t>
            </a:r>
          </a:p>
          <a:p>
            <a:pPr marL="742950" lvl="1" indent="-285750">
              <a:buFont typeface="Webdings" panose="05030102010509060703" pitchFamily="18" charset="2"/>
              <a:buChar char="4"/>
            </a:pPr>
            <a:r>
              <a:rPr lang="fr-FR" sz="1600">
                <a:latin typeface="Leelawadee" panose="020B0502040204020203" pitchFamily="34" charset="-34"/>
                <a:cs typeface="Leelawadee" panose="020B0502040204020203" pitchFamily="34" charset="-34"/>
              </a:rPr>
              <a:t>Les apprenti.es bénéficient de 5 jours ouvrables supplémentaires pour la </a:t>
            </a:r>
            <a:r>
              <a:rPr lang="fr-FR" sz="1600">
                <a:solidFill>
                  <a:schemeClr val="accent2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préparation des épreuves</a:t>
            </a:r>
            <a:r>
              <a:rPr lang="fr-FR" sz="1600">
                <a:latin typeface="Leelawadee" panose="020B0502040204020203" pitchFamily="34" charset="-34"/>
                <a:cs typeface="Leelawadee" panose="020B0502040204020203" pitchFamily="34" charset="-34"/>
              </a:rPr>
              <a:t>, dans le mois qui les précède </a:t>
            </a:r>
            <a:r>
              <a:rPr lang="fr-FR" sz="1400">
                <a:latin typeface="Leelawadee" panose="020B0502040204020203" pitchFamily="34" charset="-34"/>
                <a:cs typeface="Leelawadee" panose="020B0502040204020203" pitchFamily="34" charset="-34"/>
              </a:rPr>
              <a:t>(art. L6222-35 du Code du travail)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95DAB4-E41B-604D-1112-46BD12BCAE90}"/>
              </a:ext>
            </a:extLst>
          </p:cNvPr>
          <p:cNvSpPr/>
          <p:nvPr/>
        </p:nvSpPr>
        <p:spPr>
          <a:xfrm>
            <a:off x="7001689" y="5225142"/>
            <a:ext cx="4910909" cy="877748"/>
          </a:xfrm>
          <a:prstGeom prst="rect">
            <a:avLst/>
          </a:prstGeom>
          <a:solidFill>
            <a:srgbClr val="5B5B5B"/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>
                <a:latin typeface="Leelawadee" panose="020B0502040204020203" pitchFamily="34" charset="-34"/>
                <a:cs typeface="Leelawadee" panose="020B0502040204020203" pitchFamily="34" charset="-34"/>
              </a:rPr>
              <a:t>Apprenti cotisation CVEC </a:t>
            </a:r>
          </a:p>
          <a:p>
            <a:pPr algn="ctr"/>
            <a:r>
              <a:rPr lang="fr-FR" sz="160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</a:t>
            </a:r>
            <a:r>
              <a:rPr lang="fr-FR" sz="1600" b="0" i="0">
                <a:solidFill>
                  <a:schemeClr val="bg1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ontribution de Vie Etudiante et de Campus</a:t>
            </a:r>
            <a:endParaRPr lang="fr-FR" sz="16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5A6B48A2-8D98-E600-BF45-3C7974858C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20218" y="6345763"/>
            <a:ext cx="1392380" cy="365125"/>
          </a:xfrm>
        </p:spPr>
        <p:txBody>
          <a:bodyPr/>
          <a:lstStyle/>
          <a:p>
            <a:pPr algn="ctr"/>
            <a:fld id="{942873AD-9B4D-4665-B817-671E5C620CB6}" type="slidenum">
              <a:rPr lang="fr-FR" smtClean="0"/>
              <a:pPr algn="ctr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6886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4901107-1614-C778-74B9-04226EFF28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r="3158" b="64464"/>
          <a:stretch/>
        </p:blipFill>
        <p:spPr>
          <a:xfrm>
            <a:off x="1" y="3438707"/>
            <a:ext cx="12192000" cy="3419293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288AA0F-7E26-66FD-7C3D-A5196483E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/>
              <a:t>Gestion des Absences</a:t>
            </a: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C4B6E936-6A71-13E0-2BFD-7530F4B4B4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9181984"/>
              </p:ext>
            </p:extLst>
          </p:nvPr>
        </p:nvGraphicFramePr>
        <p:xfrm>
          <a:off x="768568" y="1217229"/>
          <a:ext cx="10654863" cy="5053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F84231E2-C9EB-761E-5780-BB1D507C1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2873AD-9B4D-4665-B817-671E5C620CB6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8A82661-32EC-6351-8F4A-F361C9F8DB03}"/>
              </a:ext>
            </a:extLst>
          </p:cNvPr>
          <p:cNvSpPr txBox="1"/>
          <p:nvPr/>
        </p:nvSpPr>
        <p:spPr>
          <a:xfrm>
            <a:off x="2300432" y="6341556"/>
            <a:ext cx="7148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/>
              <a:t>Une attestation d’absence est envoyée à l’employeur chaque mois </a:t>
            </a:r>
          </a:p>
        </p:txBody>
      </p:sp>
    </p:spTree>
    <p:extLst>
      <p:ext uri="{BB962C8B-B14F-4D97-AF65-F5344CB8AC3E}">
        <p14:creationId xmlns:p14="http://schemas.microsoft.com/office/powerpoint/2010/main" val="2203970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blanc, croquis, dessin, conception&#10;&#10;Description générée automatiquement">
            <a:extLst>
              <a:ext uri="{FF2B5EF4-FFF2-40B4-BE49-F238E27FC236}">
                <a16:creationId xmlns:a16="http://schemas.microsoft.com/office/drawing/2014/main" id="{E5827AF4-2E53-D6A3-596D-C595DEE8B9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1" r="31938" b="66520"/>
          <a:stretch/>
        </p:blipFill>
        <p:spPr>
          <a:xfrm rot="16200000">
            <a:off x="7373882" y="2090847"/>
            <a:ext cx="6312805" cy="322149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821FD5F-C760-C78F-D235-E9C431AA39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600"/>
              <a:t>Devoirs de l’employeur</a:t>
            </a:r>
          </a:p>
        </p:txBody>
      </p:sp>
      <p:graphicFrame>
        <p:nvGraphicFramePr>
          <p:cNvPr id="12" name="Espace réservé du contenu 2">
            <a:extLst>
              <a:ext uri="{FF2B5EF4-FFF2-40B4-BE49-F238E27FC236}">
                <a16:creationId xmlns:a16="http://schemas.microsoft.com/office/drawing/2014/main" id="{8F7888E0-0250-8431-B5C2-8D8F53ACA24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749567"/>
          <a:ext cx="10515600" cy="39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itre 1">
            <a:extLst>
              <a:ext uri="{FF2B5EF4-FFF2-40B4-BE49-F238E27FC236}">
                <a16:creationId xmlns:a16="http://schemas.microsoft.com/office/drawing/2014/main" id="{3EAD7D0B-7632-DF7F-54BF-3FD777281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019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cap="none"/>
              <a:t>L’employeur s’engage à :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6EC9CEB0-2A14-54CA-C300-C59BF8414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2873AD-9B4D-4665-B817-671E5C620CB6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8778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C6D4936-D5FC-EF66-100E-52682DA00B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r="3158" b="64464"/>
          <a:stretch/>
        </p:blipFill>
        <p:spPr>
          <a:xfrm>
            <a:off x="-78377" y="3438707"/>
            <a:ext cx="12192000" cy="341929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48648F5-7C4E-F24A-1664-1AE2C511B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757550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cap="none"/>
              <a:t>Santé sécurité</a:t>
            </a:r>
          </a:p>
        </p:txBody>
      </p:sp>
      <p:graphicFrame>
        <p:nvGraphicFramePr>
          <p:cNvPr id="13" name="Espace réservé du contenu 2">
            <a:extLst>
              <a:ext uri="{FF2B5EF4-FFF2-40B4-BE49-F238E27FC236}">
                <a16:creationId xmlns:a16="http://schemas.microsoft.com/office/drawing/2014/main" id="{D0F9A34B-6F96-21C5-9632-85DEA7007EA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5320" y="1881471"/>
          <a:ext cx="5362303" cy="4433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6D66E78-FAAC-3475-4E31-13C60EB70E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600"/>
              <a:t>Devoirs de l’employeur</a:t>
            </a:r>
          </a:p>
        </p:txBody>
      </p:sp>
      <p:pic>
        <p:nvPicPr>
          <p:cNvPr id="10" name="Image 9" descr="Une image contenant personne, échafaudage&#10;&#10;Description générée automatiquement">
            <a:extLst>
              <a:ext uri="{FF2B5EF4-FFF2-40B4-BE49-F238E27FC236}">
                <a16:creationId xmlns:a16="http://schemas.microsoft.com/office/drawing/2014/main" id="{C634B8BC-517E-6101-EE1F-9CAAB3B3C17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18"/>
          <a:stretch/>
        </p:blipFill>
        <p:spPr>
          <a:xfrm>
            <a:off x="6844869" y="2295467"/>
            <a:ext cx="4691811" cy="3558206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F8A6C33-A096-2F4D-953E-D758D1DC4D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2873AD-9B4D-4665-B817-671E5C620CB6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2574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76DC394-1A55-E921-C74D-758F3675B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r="3158" b="64464"/>
          <a:stretch/>
        </p:blipFill>
        <p:spPr>
          <a:xfrm>
            <a:off x="0" y="3291595"/>
            <a:ext cx="12192000" cy="341929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72BB407-3773-A67D-9E3F-813B10E4D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6924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cap="none" dirty="0"/>
              <a:t>Le tuteur/Maitre d’apprentissage entreprise</a:t>
            </a:r>
          </a:p>
        </p:txBody>
      </p:sp>
      <p:graphicFrame>
        <p:nvGraphicFramePr>
          <p:cNvPr id="11" name="Espace réservé du contenu 2">
            <a:extLst>
              <a:ext uri="{FF2B5EF4-FFF2-40B4-BE49-F238E27FC236}">
                <a16:creationId xmlns:a16="http://schemas.microsoft.com/office/drawing/2014/main" id="{B950BAFD-50F7-802D-A3A2-88AD72F2C5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7530274"/>
              </p:ext>
            </p:extLst>
          </p:nvPr>
        </p:nvGraphicFramePr>
        <p:xfrm>
          <a:off x="838200" y="1880416"/>
          <a:ext cx="10515600" cy="39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9AA4937-CF12-07ED-2434-39C42E0522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600"/>
              <a:t>Devoirs de l’employeur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5DD13D5A-D40B-EF82-1EB5-4A889C4AF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2873AD-9B4D-4665-B817-671E5C620CB6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150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C5E3E3-7B83-53E7-673A-C60CC244A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352" y="1197841"/>
            <a:ext cx="5576227" cy="1325563"/>
          </a:xfrm>
        </p:spPr>
        <p:txBody>
          <a:bodyPr>
            <a:normAutofit fontScale="90000"/>
          </a:bodyPr>
          <a:lstStyle/>
          <a:p>
            <a:r>
              <a:rPr lang="fr-FR" sz="3600" cap="none"/>
              <a:t>Le suivi de la période entreprise est </a:t>
            </a:r>
            <a:r>
              <a:rPr lang="fr-FR" sz="3600" cap="none">
                <a:solidFill>
                  <a:schemeClr val="accent2"/>
                </a:solidFill>
              </a:rPr>
              <a:t>une obligation réglementaire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F2F2B2-0575-8FE8-CD60-C58AC6AE4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352" y="3176049"/>
            <a:ext cx="5221287" cy="26272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z="1800">
                <a:latin typeface="Leelawadee"/>
                <a:cs typeface="Leelawadee"/>
              </a:rPr>
              <a:t>Le Livret d’alternance (support obligatoire) doit être complété par les 3 acteurs du contrat</a:t>
            </a:r>
          </a:p>
          <a:p>
            <a:endParaRPr lang="fr-FR" sz="500"/>
          </a:p>
          <a:p>
            <a:endParaRPr lang="fr-FR" sz="500">
              <a:latin typeface="Leelawadee"/>
              <a:cs typeface="Leelawadee"/>
            </a:endParaRPr>
          </a:p>
          <a:p>
            <a:r>
              <a:rPr lang="fr-FR" sz="1800">
                <a:latin typeface="Leelawadee"/>
                <a:cs typeface="Leelawadee"/>
              </a:rPr>
              <a:t>Il peut être demandé à votre entreprise à l’occasion d’une inspection du travail par la DREETS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D00454A-BB50-5A4A-E72F-E150A2221D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/>
              <a:t>Suivi en entreprise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C56043D-391D-305E-E768-29365F9500A1}"/>
              </a:ext>
            </a:extLst>
          </p:cNvPr>
          <p:cNvSpPr/>
          <p:nvPr/>
        </p:nvSpPr>
        <p:spPr>
          <a:xfrm>
            <a:off x="6217422" y="1224407"/>
            <a:ext cx="5172891" cy="5201793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603553FE-E076-BF4C-AC7B-27AAA6668D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783650"/>
              </p:ext>
            </p:extLst>
          </p:nvPr>
        </p:nvGraphicFramePr>
        <p:xfrm>
          <a:off x="7102874" y="1759569"/>
          <a:ext cx="3384138" cy="3859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914F543D-B1E1-0C75-D6C1-CF01ABA25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2873AD-9B4D-4665-B817-671E5C620CB6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3817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C5E3E3-7B83-53E7-673A-C60CC244A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352" y="1197841"/>
            <a:ext cx="5576227" cy="1325563"/>
          </a:xfrm>
        </p:spPr>
        <p:txBody>
          <a:bodyPr>
            <a:normAutofit/>
          </a:bodyPr>
          <a:lstStyle/>
          <a:p>
            <a:r>
              <a:rPr lang="fr-FR" sz="3600" cap="none"/>
              <a:t>Se rendre sur STUDEA</a:t>
            </a:r>
            <a:endParaRPr lang="fr-FR" sz="3600" cap="none">
              <a:solidFill>
                <a:schemeClr val="accent2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F2F2B2-0575-8FE8-CD60-C58AC6AE4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352" y="2641029"/>
            <a:ext cx="5221287" cy="31623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sz="1800" dirty="0">
                <a:latin typeface="Leelawadee"/>
                <a:cs typeface="Leelawadee"/>
              </a:rPr>
              <a:t>Le Livret d’alternance 3iS est dématérialisé, chacun des acteurs doit se rendre sur la plateforme Studéa via ses identifiants reçus par mail.</a:t>
            </a:r>
          </a:p>
          <a:p>
            <a:pPr marL="0" indent="0">
              <a:buNone/>
            </a:pPr>
            <a:endParaRPr lang="fr-FR" sz="400" dirty="0"/>
          </a:p>
          <a:p>
            <a:pPr marL="0" indent="0">
              <a:buNone/>
            </a:pPr>
            <a:r>
              <a:rPr lang="fr-FR" sz="1800" dirty="0">
                <a:latin typeface="Leelawadee"/>
                <a:cs typeface="Leelawadee"/>
              </a:rPr>
              <a:t>Accès Studéa : </a:t>
            </a:r>
            <a:r>
              <a:rPr lang="fr-FR" sz="1800" b="1" dirty="0">
                <a:latin typeface="Leelawadee"/>
                <a:cs typeface="Leelawadee"/>
              </a:rPr>
              <a:t>Via votre portail NET YPAREO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D00454A-BB50-5A4A-E72F-E150A2221D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/>
              <a:t>Suivi en entreprise</a:t>
            </a: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914F543D-B1E1-0C75-D6C1-CF01ABA25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2873AD-9B4D-4665-B817-671E5C620CB6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6" name="Image 5" descr="Une image contenant texte, capture d’écran, logiciel, Page web&#10;&#10;Le contenu généré par l’IA peut être incorrect.">
            <a:extLst>
              <a:ext uri="{FF2B5EF4-FFF2-40B4-BE49-F238E27FC236}">
                <a16:creationId xmlns:a16="http://schemas.microsoft.com/office/drawing/2014/main" id="{4E33120C-4E65-3780-EDF1-A7E2B5F35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579" y="3649567"/>
            <a:ext cx="5626389" cy="2324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lèche : gauche 7">
            <a:extLst>
              <a:ext uri="{FF2B5EF4-FFF2-40B4-BE49-F238E27FC236}">
                <a16:creationId xmlns:a16="http://schemas.microsoft.com/office/drawing/2014/main" id="{4166A46C-8929-11F8-DFF6-2E23BA5E045E}"/>
              </a:ext>
            </a:extLst>
          </p:cNvPr>
          <p:cNvSpPr/>
          <p:nvPr/>
        </p:nvSpPr>
        <p:spPr>
          <a:xfrm rot="13588541">
            <a:off x="8414658" y="4860539"/>
            <a:ext cx="1175657" cy="4572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041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>
            <a:extLst>
              <a:ext uri="{FF2B5EF4-FFF2-40B4-BE49-F238E27FC236}">
                <a16:creationId xmlns:a16="http://schemas.microsoft.com/office/drawing/2014/main" id="{915C0F20-6210-6C30-39EC-0D6ACF6CCC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r="3158" b="64464"/>
          <a:stretch/>
        </p:blipFill>
        <p:spPr>
          <a:xfrm>
            <a:off x="1" y="3438707"/>
            <a:ext cx="12192000" cy="3419293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8F5382C-EB69-5B9D-6821-B2B9C7C001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/>
              <a:t>Le livret d’alternance : STUDEA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B109727-3954-A0DC-1863-63AF5A50C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461" y="743023"/>
            <a:ext cx="5349844" cy="5185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93CA93E-9E80-F6C7-8CB8-30F4E9248A6D}"/>
              </a:ext>
            </a:extLst>
          </p:cNvPr>
          <p:cNvSpPr txBox="1"/>
          <p:nvPr/>
        </p:nvSpPr>
        <p:spPr>
          <a:xfrm>
            <a:off x="595926" y="2463467"/>
            <a:ext cx="23429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questionnaires à renseigner </a:t>
            </a:r>
          </a:p>
          <a:p>
            <a:r>
              <a:rPr lang="fr-FR" dirty="0"/>
              <a:t>3 mois après la rentrée, </a:t>
            </a:r>
          </a:p>
          <a:p>
            <a:r>
              <a:rPr lang="fr-FR" dirty="0"/>
              <a:t>9</a:t>
            </a:r>
            <a:r>
              <a:rPr lang="fr-FR" baseline="30000" dirty="0"/>
              <a:t>ème</a:t>
            </a:r>
            <a:r>
              <a:rPr lang="fr-FR" dirty="0"/>
              <a:t> mois de contrat</a:t>
            </a:r>
          </a:p>
          <a:p>
            <a:r>
              <a:rPr lang="fr-FR" dirty="0"/>
              <a:t>1 mois avant la fin du de l’année scolaire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CAFAA543-041A-BF62-E5C9-9899A0DE8797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2938887" y="3202131"/>
            <a:ext cx="2109553" cy="276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6E2F304C-6C34-0803-FF4A-89BD6BEC2CF0}"/>
              </a:ext>
            </a:extLst>
          </p:cNvPr>
          <p:cNvSpPr txBox="1"/>
          <p:nvPr/>
        </p:nvSpPr>
        <p:spPr>
          <a:xfrm>
            <a:off x="8759605" y="1794613"/>
            <a:ext cx="318116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documents de la formation : 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Calendrier d’alternance,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Présentation Droits et Devoirs (Rentrée),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Livret d’accueil des personnes en situation de Handicap, 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Mes aides en tant qu’apprenti.es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Site web 3iS : </a:t>
            </a:r>
            <a:r>
              <a:rPr lang="fr-FR" sz="1600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Relations entreprises | 3iS, l'école de Cinéma et Audiovisuel (3is-education.fr)</a:t>
            </a:r>
            <a:r>
              <a:rPr lang="fr-FR" sz="1600" dirty="0"/>
              <a:t> </a:t>
            </a:r>
          </a:p>
          <a:p>
            <a:pPr marL="263525" lvl="1"/>
            <a:r>
              <a:rPr lang="fr-FR" sz="1600" dirty="0"/>
              <a:t>&gt;&gt; Rubrique « Ressources Documentaires Alternance » : 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….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1097219-6C33-1CFB-2DA5-D4D011A4DA85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8229600" y="3579717"/>
            <a:ext cx="5300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A2408CB8-D047-8080-C5E1-20D59411E0E7}"/>
              </a:ext>
            </a:extLst>
          </p:cNvPr>
          <p:cNvSpPr txBox="1"/>
          <p:nvPr/>
        </p:nvSpPr>
        <p:spPr>
          <a:xfrm>
            <a:off x="586966" y="4826971"/>
            <a:ext cx="2342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Coordonnées de vos interlocuteurs privilégiés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F89F7F9-556E-306D-C3F2-02A21D662036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2929927" y="5288636"/>
            <a:ext cx="21095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E1AB87FA-0393-134E-A167-F986C76ADDF0}"/>
              </a:ext>
            </a:extLst>
          </p:cNvPr>
          <p:cNvSpPr txBox="1"/>
          <p:nvPr/>
        </p:nvSpPr>
        <p:spPr>
          <a:xfrm>
            <a:off x="586966" y="1037637"/>
            <a:ext cx="23429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/>
              <a:t>L’identité des 3 acteurs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err="1"/>
              <a:t>Alternant.e</a:t>
            </a:r>
            <a:r>
              <a:rPr lang="fr-FR" sz="1400"/>
              <a:t> (A)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/>
              <a:t>Tuteur pédagogique (TP)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/>
              <a:t>Tuteur entreprise (TE)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166F5B47-722A-30A2-B4FC-04A6695CA1FE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2929927" y="1530080"/>
            <a:ext cx="3655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AD674EFB-B284-74A1-93BF-21DB97E450EB}"/>
              </a:ext>
            </a:extLst>
          </p:cNvPr>
          <p:cNvSpPr txBox="1"/>
          <p:nvPr/>
        </p:nvSpPr>
        <p:spPr>
          <a:xfrm>
            <a:off x="3295461" y="5988092"/>
            <a:ext cx="53498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>
                <a:hlinkClick r:id="rId5"/>
              </a:rPr>
              <a:t>école 3is (livretalternance-3is.fr)</a:t>
            </a:r>
            <a:endParaRPr lang="fr-FR"/>
          </a:p>
        </p:txBody>
      </p:sp>
      <p:sp>
        <p:nvSpPr>
          <p:cNvPr id="41" name="Espace réservé du numéro de diapositive 40">
            <a:extLst>
              <a:ext uri="{FF2B5EF4-FFF2-40B4-BE49-F238E27FC236}">
                <a16:creationId xmlns:a16="http://schemas.microsoft.com/office/drawing/2014/main" id="{6F9A7372-36DF-1E61-E21F-8E945DAE7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2873AD-9B4D-4665-B817-671E5C620CB6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7681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 49">
            <a:extLst>
              <a:ext uri="{FF2B5EF4-FFF2-40B4-BE49-F238E27FC236}">
                <a16:creationId xmlns:a16="http://schemas.microsoft.com/office/drawing/2014/main" id="{BDF6475A-6258-BA5D-E42D-9B45B27950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r="3158" b="64464"/>
          <a:stretch/>
        </p:blipFill>
        <p:spPr>
          <a:xfrm>
            <a:off x="1" y="3438707"/>
            <a:ext cx="12192000" cy="3419293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91F8D92-A336-7BFF-3538-50D8A34EF2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/>
              <a:t>Livret d’alternance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A3766F6-2C9D-8DA7-1DD2-8A53059005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2873AD-9B4D-4665-B817-671E5C620CB6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6A50E7C-0562-B322-EA4D-8ED73BEBF1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6" t="2388" r="2289" b="13165"/>
          <a:stretch>
            <a:fillRect/>
          </a:stretch>
        </p:blipFill>
        <p:spPr>
          <a:xfrm>
            <a:off x="3171216" y="1955260"/>
            <a:ext cx="5904690" cy="3531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95FBE5-AA68-F1F4-56D7-15E4866716EC}"/>
              </a:ext>
            </a:extLst>
          </p:cNvPr>
          <p:cNvSpPr txBox="1"/>
          <p:nvPr/>
        </p:nvSpPr>
        <p:spPr>
          <a:xfrm>
            <a:off x="6556442" y="545196"/>
            <a:ext cx="3268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/>
              <a:t> A </a:t>
            </a:r>
            <a:r>
              <a:rPr lang="fr-FR" err="1"/>
              <a:t>Alternant.e</a:t>
            </a:r>
            <a:endParaRPr lang="fr-FR"/>
          </a:p>
          <a:p>
            <a:pPr algn="ctr"/>
            <a:r>
              <a:rPr lang="fr-FR" b="1"/>
              <a:t>TP </a:t>
            </a:r>
            <a:r>
              <a:rPr lang="fr-FR"/>
              <a:t>Tuteur Pédagogique</a:t>
            </a:r>
          </a:p>
          <a:p>
            <a:pPr algn="ctr"/>
            <a:r>
              <a:rPr lang="fr-FR" b="1"/>
              <a:t>TE</a:t>
            </a:r>
            <a:r>
              <a:rPr lang="fr-FR"/>
              <a:t> Tuteur Entreprise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0287FD5-31F7-43C6-9B1B-0C22008D293E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7607029" y="1468526"/>
            <a:ext cx="583660" cy="486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9DCA7DE-FE0F-83BC-4F30-B50A07A27CBC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8190689" y="1468526"/>
            <a:ext cx="0" cy="486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5C425A8-D34F-64C7-6032-BE0DE0A7A094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8190689" y="1468526"/>
            <a:ext cx="552046" cy="486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62A23F03-3904-0752-2C60-143CA61FF3A9}"/>
              </a:ext>
            </a:extLst>
          </p:cNvPr>
          <p:cNvCxnSpPr/>
          <p:nvPr/>
        </p:nvCxnSpPr>
        <p:spPr>
          <a:xfrm>
            <a:off x="7188740" y="1468526"/>
            <a:ext cx="20525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89A40472-8A97-C3B9-8137-82765DB9B791}"/>
              </a:ext>
            </a:extLst>
          </p:cNvPr>
          <p:cNvSpPr txBox="1"/>
          <p:nvPr/>
        </p:nvSpPr>
        <p:spPr>
          <a:xfrm>
            <a:off x="534211" y="2623275"/>
            <a:ext cx="18101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/>
              <a:t>Affichage date </a:t>
            </a:r>
          </a:p>
          <a:p>
            <a:r>
              <a:rPr lang="fr-FR"/>
              <a:t>d’ouverture et </a:t>
            </a:r>
          </a:p>
          <a:p>
            <a:r>
              <a:rPr lang="fr-FR"/>
              <a:t>date de</a:t>
            </a:r>
          </a:p>
          <a:p>
            <a:r>
              <a:rPr lang="fr-FR"/>
              <a:t>fermeture du </a:t>
            </a:r>
          </a:p>
          <a:p>
            <a:r>
              <a:rPr lang="fr-FR"/>
              <a:t>questionnaire, </a:t>
            </a:r>
          </a:p>
          <a:p>
            <a:r>
              <a:rPr lang="fr-FR"/>
              <a:t>par profil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B71185B8-0F7F-A546-1B95-B94E3FCECBE6}"/>
              </a:ext>
            </a:extLst>
          </p:cNvPr>
          <p:cNvCxnSpPr/>
          <p:nvPr/>
        </p:nvCxnSpPr>
        <p:spPr>
          <a:xfrm>
            <a:off x="2344366" y="2451370"/>
            <a:ext cx="0" cy="22081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4B371450-9E74-B5BB-304C-0381139EB7EA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2344366" y="3500438"/>
            <a:ext cx="826850" cy="55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BDBABE47-317C-64F8-C95B-D234F2E9DFAD}"/>
              </a:ext>
            </a:extLst>
          </p:cNvPr>
          <p:cNvSpPr/>
          <p:nvPr/>
        </p:nvSpPr>
        <p:spPr>
          <a:xfrm>
            <a:off x="3171216" y="3464140"/>
            <a:ext cx="136187" cy="2518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47CFBCD6-CA15-E71D-7D72-A41FA05DA83D}"/>
              </a:ext>
            </a:extLst>
          </p:cNvPr>
          <p:cNvCxnSpPr>
            <a:cxnSpLocks/>
          </p:cNvCxnSpPr>
          <p:nvPr/>
        </p:nvCxnSpPr>
        <p:spPr>
          <a:xfrm>
            <a:off x="9811966" y="2451370"/>
            <a:ext cx="12970" cy="32879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id="{8605B7FA-7960-43B9-149E-FFA61D192452}"/>
              </a:ext>
            </a:extLst>
          </p:cNvPr>
          <p:cNvSpPr txBox="1"/>
          <p:nvPr/>
        </p:nvSpPr>
        <p:spPr>
          <a:xfrm>
            <a:off x="10150002" y="2525683"/>
            <a:ext cx="181015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/>
              <a:t>Le questionnaire </a:t>
            </a:r>
          </a:p>
          <a:p>
            <a:r>
              <a:rPr lang="fr-FR"/>
              <a:t>est validé</a:t>
            </a:r>
          </a:p>
          <a:p>
            <a:endParaRPr lang="fr-FR"/>
          </a:p>
          <a:p>
            <a:r>
              <a:rPr lang="fr-FR"/>
              <a:t>Le questionnaire </a:t>
            </a:r>
          </a:p>
          <a:p>
            <a:r>
              <a:rPr lang="fr-FR"/>
              <a:t>est ouvert à la</a:t>
            </a:r>
          </a:p>
          <a:p>
            <a:r>
              <a:rPr lang="fr-FR"/>
              <a:t>saisie/validation</a:t>
            </a:r>
          </a:p>
          <a:p>
            <a:endParaRPr lang="fr-FR"/>
          </a:p>
          <a:p>
            <a:r>
              <a:rPr lang="fr-FR"/>
              <a:t>Le questionnaire </a:t>
            </a:r>
          </a:p>
          <a:p>
            <a:r>
              <a:rPr lang="fr-FR"/>
              <a:t>est bloqué car </a:t>
            </a:r>
          </a:p>
          <a:p>
            <a:r>
              <a:rPr lang="fr-FR"/>
              <a:t>échéance dépassée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6D806B33-E395-274A-EF4F-D59C03206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4975" y="2623275"/>
            <a:ext cx="323850" cy="314325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F8919B13-5661-86E3-872D-2D7450037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6058" y="3580325"/>
            <a:ext cx="424337" cy="314324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BFA8EB88-B655-3B7B-FE5F-C43C8E19C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3417" y="4659549"/>
            <a:ext cx="426979" cy="38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58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3E75F484-4BC9-0095-399E-46CFC3BE2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r="3158" b="64464"/>
          <a:stretch/>
        </p:blipFill>
        <p:spPr>
          <a:xfrm>
            <a:off x="1" y="3438707"/>
            <a:ext cx="12192000" cy="341929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8014059-87A5-0807-5C0E-DCF12C250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2746"/>
            <a:ext cx="5257800" cy="2689298"/>
          </a:xfrm>
        </p:spPr>
        <p:txBody>
          <a:bodyPr>
            <a:normAutofit fontScale="90000"/>
          </a:bodyPr>
          <a:lstStyle/>
          <a:p>
            <a:r>
              <a:rPr lang="fr-FR" sz="4000"/>
              <a:t>Signature du Règlement Intérieur</a:t>
            </a:r>
            <a:br>
              <a:rPr lang="fr-FR" sz="4000"/>
            </a:br>
            <a:r>
              <a:rPr lang="fr-FR" sz="3600">
                <a:solidFill>
                  <a:schemeClr val="accent2"/>
                </a:solidFill>
              </a:rPr>
              <a:t>Obligatoire</a:t>
            </a:r>
            <a:br>
              <a:rPr lang="fr-FR" sz="3600">
                <a:solidFill>
                  <a:schemeClr val="accent2"/>
                </a:solidFill>
              </a:rPr>
            </a:br>
            <a:br>
              <a:rPr lang="fr-FR" sz="3600"/>
            </a:br>
            <a:endParaRPr lang="fr-FR" sz="400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71559EC-834B-72A5-09F1-84C0FC41B9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/>
              <a:t>Livret d’alternance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0CBE8AB-EAEE-D779-A3C1-EAA85C1FA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2873AD-9B4D-4665-B817-671E5C620CB6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5749FE0-5C55-A733-4EFC-2BCDC07233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23" t="37806" r="3381" b="14668"/>
          <a:stretch/>
        </p:blipFill>
        <p:spPr>
          <a:xfrm>
            <a:off x="2309647" y="3876856"/>
            <a:ext cx="1652338" cy="347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FC1E1E9-CD54-BF89-938D-14E0ABCA1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4353" y="677171"/>
            <a:ext cx="4279294" cy="5219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F43B13E-8061-00E8-B30F-600EF38F0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6936" y="4577310"/>
            <a:ext cx="4500327" cy="58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02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46A3163-60FE-939B-567D-07A3766DD3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1" r="31938" b="53100"/>
          <a:stretch/>
        </p:blipFill>
        <p:spPr>
          <a:xfrm rot="5400000">
            <a:off x="-162869" y="708064"/>
            <a:ext cx="6229423" cy="59036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886FD90-F271-C10E-94FB-66C80212F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3" y="1115443"/>
            <a:ext cx="11114061" cy="1325563"/>
          </a:xfrm>
        </p:spPr>
        <p:txBody>
          <a:bodyPr>
            <a:normAutofit/>
          </a:bodyPr>
          <a:lstStyle/>
          <a:p>
            <a:pPr algn="ctr"/>
            <a:r>
              <a:rPr lang="fr-FR" sz="3600" cap="none">
                <a:cs typeface="Leelawadee" panose="020B0502040204020203" pitchFamily="34" charset="-34"/>
              </a:rPr>
              <a:t>L’alternance est une </a:t>
            </a:r>
            <a:br>
              <a:rPr lang="fr-FR" sz="3600" cap="none">
                <a:cs typeface="Leelawadee" panose="020B0502040204020203" pitchFamily="34" charset="-34"/>
              </a:rPr>
            </a:br>
            <a:r>
              <a:rPr lang="fr-FR" sz="3600" cap="none">
                <a:cs typeface="Leelawadee" panose="020B0502040204020203" pitchFamily="34" charset="-34"/>
              </a:rPr>
              <a:t>modalité pédagogique de formation</a:t>
            </a:r>
            <a:endParaRPr lang="fr-FR" sz="3600">
              <a:solidFill>
                <a:schemeClr val="accent2"/>
              </a:solidFill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DE9A749-6660-B9BD-4123-513D077898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/>
              <a:t>Qu’est-ce que l’alternance ?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5A6B48A2-8D98-E600-BF45-3C7974858C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20218" y="6345763"/>
            <a:ext cx="1392380" cy="365125"/>
          </a:xfrm>
        </p:spPr>
        <p:txBody>
          <a:bodyPr/>
          <a:lstStyle/>
          <a:p>
            <a:pPr algn="ctr"/>
            <a:fld id="{942873AD-9B4D-4665-B817-671E5C620CB6}" type="slidenum">
              <a:rPr lang="fr-FR" smtClean="0"/>
              <a:pPr algn="ctr"/>
              <a:t>2</a:t>
            </a:fld>
            <a:endParaRPr lang="fr-FR"/>
          </a:p>
        </p:txBody>
      </p:sp>
      <p:graphicFrame>
        <p:nvGraphicFramePr>
          <p:cNvPr id="4" name="Espace réservé du contenu 2">
            <a:extLst>
              <a:ext uri="{FF2B5EF4-FFF2-40B4-BE49-F238E27FC236}">
                <a16:creationId xmlns:a16="http://schemas.microsoft.com/office/drawing/2014/main" id="{C73B220E-E54D-0925-9968-00EAB99973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648036"/>
              </p:ext>
            </p:extLst>
          </p:nvPr>
        </p:nvGraphicFramePr>
        <p:xfrm>
          <a:off x="700808" y="1904397"/>
          <a:ext cx="10515600" cy="39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41534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6B9E484F-A4DF-3BCD-D177-2FB3164EE3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r="3158" b="64464"/>
          <a:stretch/>
        </p:blipFill>
        <p:spPr>
          <a:xfrm>
            <a:off x="1" y="3438707"/>
            <a:ext cx="12192000" cy="341929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8014059-87A5-0807-5C0E-DCF12C250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274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sz="4000"/>
              <a:t>Validation des missions</a:t>
            </a:r>
            <a:br>
              <a:rPr lang="fr-FR" sz="4000"/>
            </a:br>
            <a:r>
              <a:rPr lang="fr-FR" sz="3600">
                <a:solidFill>
                  <a:schemeClr val="accent2"/>
                </a:solidFill>
              </a:rPr>
              <a:t>A renseigner lors de la première période en entreprise</a:t>
            </a:r>
            <a:br>
              <a:rPr lang="fr-FR" sz="3600"/>
            </a:br>
            <a:endParaRPr lang="fr-FR" sz="400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71559EC-834B-72A5-09F1-84C0FC41B9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/>
              <a:t>Livret d’alternance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0CBE8AB-EAEE-D779-A3C1-EAA85C1FA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2873AD-9B4D-4665-B817-671E5C620CB6}" type="slidenum">
              <a:rPr lang="fr-FR" smtClean="0"/>
              <a:pPr/>
              <a:t>20</a:t>
            </a:fld>
            <a:endParaRPr lang="fr-FR"/>
          </a:p>
        </p:txBody>
      </p:sp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24B4BD6B-EC56-78F8-E2F1-76C3E03BAD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351825"/>
              </p:ext>
            </p:extLst>
          </p:nvPr>
        </p:nvGraphicFramePr>
        <p:xfrm>
          <a:off x="838199" y="2955857"/>
          <a:ext cx="10960098" cy="2509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53366">
                  <a:extLst>
                    <a:ext uri="{9D8B030D-6E8A-4147-A177-3AD203B41FA5}">
                      <a16:colId xmlns:a16="http://schemas.microsoft.com/office/drawing/2014/main" val="2805548733"/>
                    </a:ext>
                  </a:extLst>
                </a:gridCol>
                <a:gridCol w="3653366">
                  <a:extLst>
                    <a:ext uri="{9D8B030D-6E8A-4147-A177-3AD203B41FA5}">
                      <a16:colId xmlns:a16="http://schemas.microsoft.com/office/drawing/2014/main" val="2888212986"/>
                    </a:ext>
                  </a:extLst>
                </a:gridCol>
                <a:gridCol w="3653366">
                  <a:extLst>
                    <a:ext uri="{9D8B030D-6E8A-4147-A177-3AD203B41FA5}">
                      <a16:colId xmlns:a16="http://schemas.microsoft.com/office/drawing/2014/main" val="2943813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/>
                        <a:t>Activités de l’entreprise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/>
                        <a:t>Missions confiées par l’entreprise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/>
                        <a:t>Validation des missions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21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err="1"/>
                        <a:t>Alternant.e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/>
                        <a:t>Tuteur entreprise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/>
                        <a:t>Tuteur Pédagogique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121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/>
                        <a:t>Présentation synthétique de l’activité de l’entreprise 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/>
                        <a:t>forme juridique, nombre de salariés, secteur d’activité, les produits/services proposés, les clients visés, les concurrents, le chiffre d’affaires, …</a:t>
                      </a:r>
                    </a:p>
                    <a:p>
                      <a:pPr algn="l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/>
                        <a:t>Description des missions confiées sur l’année à l’</a:t>
                      </a:r>
                      <a:r>
                        <a:rPr lang="fr-FR" err="1"/>
                        <a:t>alternant.e</a:t>
                      </a:r>
                      <a:r>
                        <a:rPr lang="fr-FR"/>
                        <a:t> ainsi que le niveau attendu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/>
                        <a:t>Valide les missions et demande de les compléter s’il manque des éléments utiles à l’acquisition de compétences exigées par le diplôme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585533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B5749FE0-5C55-A733-4EFC-2BCDC07233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23" t="37806" r="3381" b="14668"/>
          <a:stretch/>
        </p:blipFill>
        <p:spPr>
          <a:xfrm>
            <a:off x="5306344" y="5817551"/>
            <a:ext cx="1652338" cy="347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3378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BD4BA43A-83CC-645E-9DBA-A511AE747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r="3158" b="64464"/>
          <a:stretch/>
        </p:blipFill>
        <p:spPr>
          <a:xfrm>
            <a:off x="1" y="3438707"/>
            <a:ext cx="12192000" cy="341929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109EE09-279C-9894-ABE4-833D480CB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Rapport d’activité en entreprise par période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004AFC5-3D28-00CD-7E84-1A508C346C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/>
              <a:t>Livret d’alternance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8541C14-FF9A-C92E-219B-94CCF22A7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2873AD-9B4D-4665-B817-671E5C620CB6}" type="slidenum">
              <a:rPr lang="fr-FR" smtClean="0"/>
              <a:pPr/>
              <a:t>21</a:t>
            </a:fld>
            <a:endParaRPr lang="fr-FR"/>
          </a:p>
        </p:txBody>
      </p:sp>
      <p:graphicFrame>
        <p:nvGraphicFramePr>
          <p:cNvPr id="11" name="Tableau 12">
            <a:extLst>
              <a:ext uri="{FF2B5EF4-FFF2-40B4-BE49-F238E27FC236}">
                <a16:creationId xmlns:a16="http://schemas.microsoft.com/office/drawing/2014/main" id="{C22B516E-5047-75AB-7CFD-03E44F8B67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645116"/>
              </p:ext>
            </p:extLst>
          </p:nvPr>
        </p:nvGraphicFramePr>
        <p:xfrm>
          <a:off x="729557" y="2068805"/>
          <a:ext cx="10960098" cy="417783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74588">
                  <a:extLst>
                    <a:ext uri="{9D8B030D-6E8A-4147-A177-3AD203B41FA5}">
                      <a16:colId xmlns:a16="http://schemas.microsoft.com/office/drawing/2014/main" val="2805548733"/>
                    </a:ext>
                  </a:extLst>
                </a:gridCol>
                <a:gridCol w="3777673">
                  <a:extLst>
                    <a:ext uri="{9D8B030D-6E8A-4147-A177-3AD203B41FA5}">
                      <a16:colId xmlns:a16="http://schemas.microsoft.com/office/drawing/2014/main" val="2888212986"/>
                    </a:ext>
                  </a:extLst>
                </a:gridCol>
                <a:gridCol w="3607837">
                  <a:extLst>
                    <a:ext uri="{9D8B030D-6E8A-4147-A177-3AD203B41FA5}">
                      <a16:colId xmlns:a16="http://schemas.microsoft.com/office/drawing/2014/main" val="2943813263"/>
                    </a:ext>
                  </a:extLst>
                </a:gridCol>
              </a:tblGrid>
              <a:tr h="352354">
                <a:tc>
                  <a:txBody>
                    <a:bodyPr/>
                    <a:lstStyle/>
                    <a:p>
                      <a:pPr algn="ctr"/>
                      <a:r>
                        <a:rPr lang="fr-FR"/>
                        <a:t>Missions effectuées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/>
                        <a:t>Appréciation du Tuteur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/>
                        <a:t>Appréciation 3iS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21873"/>
                  </a:ext>
                </a:extLst>
              </a:tr>
              <a:tr h="352354">
                <a:tc>
                  <a:txBody>
                    <a:bodyPr/>
                    <a:lstStyle/>
                    <a:p>
                      <a:pPr algn="ctr"/>
                      <a:r>
                        <a:rPr lang="fr-FR" err="1"/>
                        <a:t>Alternant.e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/>
                        <a:t>Tuteur entreprise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/>
                        <a:t>Tuteur Pédagogique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121623"/>
                  </a:ext>
                </a:extLst>
              </a:tr>
              <a:tr h="344631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/>
                        <a:t>Description des missions réalisées, matériels utilisés, interaction avec les salariés, clients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/>
                        <a:t>Atteinte des objectifs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/>
                        <a:t>Difficultés rencontrées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/>
                        <a:t>Décrit les domaines dans lesquels l’</a:t>
                      </a:r>
                      <a:r>
                        <a:rPr lang="fr-FR" err="1"/>
                        <a:t>alternant.e</a:t>
                      </a:r>
                      <a:r>
                        <a:rPr lang="fr-FR"/>
                        <a:t> a été le plus efficace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/>
                        <a:t>Les pistes d’amélioration et les efforts à réaliser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/>
                        <a:t>Evalue sur la période le professionnalisme de l’</a:t>
                      </a:r>
                      <a:r>
                        <a:rPr lang="fr-FR" err="1"/>
                        <a:t>alternant.e</a:t>
                      </a:r>
                      <a:r>
                        <a:rPr lang="fr-FR"/>
                        <a:t> :</a:t>
                      </a:r>
                    </a:p>
                    <a:p>
                      <a:pPr marL="625475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/>
                        <a:t>le savoir-être </a:t>
                      </a:r>
                    </a:p>
                    <a:p>
                      <a:pPr marL="625475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/>
                        <a:t>l’intégration au sein de l’entreprise</a:t>
                      </a:r>
                    </a:p>
                    <a:p>
                      <a:pPr marL="625475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/>
                        <a:t>la réalisation de missions</a:t>
                      </a:r>
                    </a:p>
                    <a:p>
                      <a:pPr marL="625475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/>
                        <a:t>l’engagement personnel</a:t>
                      </a:r>
                    </a:p>
                    <a:p>
                      <a:pPr marL="339725" indent="0" algn="l">
                        <a:buFontTx/>
                        <a:buNone/>
                      </a:pPr>
                      <a:r>
                        <a:rPr lang="fr-FR" sz="1600"/>
                        <a:t>-&gt;   </a:t>
                      </a:r>
                      <a:r>
                        <a:rPr lang="fr-FR" sz="1400"/>
                        <a:t>Insuffisant - Passable - Bien - Très bien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/>
                        <a:t>Prend connaissance et s’assure que les missions réalisées correspondent à la formation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/>
                        <a:t>Remonte des éléments de la scolarité de l’</a:t>
                      </a:r>
                      <a:r>
                        <a:rPr lang="fr-FR" err="1"/>
                        <a:t>Alternant.e</a:t>
                      </a:r>
                      <a:r>
                        <a:rPr lang="fr-FR"/>
                        <a:t> implication à 3iS, savoir être, …</a:t>
                      </a:r>
                    </a:p>
                    <a:p>
                      <a:pPr algn="ctr"/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585533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A81C51BD-81F9-9790-F663-36D3C55F92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3" t="37806" r="3381" b="14668"/>
          <a:stretch/>
        </p:blipFill>
        <p:spPr>
          <a:xfrm>
            <a:off x="5306344" y="6291858"/>
            <a:ext cx="1652338" cy="347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3599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1CC17821-E86C-4BD3-8F69-CE4DE76EB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1" r="31938" b="53100"/>
          <a:stretch/>
        </p:blipFill>
        <p:spPr>
          <a:xfrm rot="5400000">
            <a:off x="-162869" y="708064"/>
            <a:ext cx="6229423" cy="590368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56F31F5-EE09-520F-A9B6-AF90C2812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821" y="1280630"/>
            <a:ext cx="3300358" cy="4663259"/>
          </a:xfrm>
          <a:prstGeom prst="rect">
            <a:avLst/>
          </a:prstGeom>
          <a:ln>
            <a:solidFill>
              <a:srgbClr val="5B5B5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B396F4-84CE-3312-65CE-9F3D8B6B0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0746" y="1823556"/>
            <a:ext cx="3961854" cy="39040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fr-FR">
                <a:latin typeface="Leelawadee"/>
                <a:cs typeface="Leelawadee"/>
              </a:rPr>
              <a:t>Aux épreuves finales </a:t>
            </a:r>
            <a:br>
              <a:rPr lang="fr-FR"/>
            </a:br>
            <a:r>
              <a:rPr lang="fr-FR">
                <a:latin typeface="Leelawadee"/>
                <a:cs typeface="Leelawadee"/>
              </a:rPr>
              <a:t>le livret d’alternance </a:t>
            </a:r>
            <a:r>
              <a:rPr lang="fr-FR">
                <a:solidFill>
                  <a:schemeClr val="accent2"/>
                </a:solidFill>
                <a:latin typeface="Leelawadee"/>
                <a:cs typeface="Leelawadee"/>
              </a:rPr>
              <a:t>dûment complété </a:t>
            </a:r>
            <a:br>
              <a:rPr lang="fr-FR"/>
            </a:br>
            <a:r>
              <a:rPr lang="fr-FR">
                <a:latin typeface="Leelawadee"/>
                <a:cs typeface="Leelawadee"/>
              </a:rPr>
              <a:t>par les 3 acteurs</a:t>
            </a:r>
            <a:br>
              <a:rPr lang="fr-FR"/>
            </a:br>
            <a:r>
              <a:rPr lang="fr-FR">
                <a:latin typeface="Leelawadee"/>
                <a:cs typeface="Leelawadee"/>
              </a:rPr>
              <a:t>est transmis aux membres du jury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9D3D0E3-57EB-808F-1D50-E7A50E6F21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/>
              <a:t>Edition du Livret d’alternance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2749E5B-E241-1657-5A13-A6E330D08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614" y="1280630"/>
            <a:ext cx="3288754" cy="4663259"/>
          </a:xfrm>
          <a:prstGeom prst="rect">
            <a:avLst/>
          </a:prstGeom>
          <a:ln>
            <a:solidFill>
              <a:srgbClr val="5B5B5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46C6861-C064-53F7-1B5D-AFA75C96C9A5}"/>
              </a:ext>
            </a:extLst>
          </p:cNvPr>
          <p:cNvSpPr txBox="1"/>
          <p:nvPr/>
        </p:nvSpPr>
        <p:spPr>
          <a:xfrm>
            <a:off x="2100109" y="5990158"/>
            <a:ext cx="4282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/>
              <a:t>Version </a:t>
            </a:r>
            <a:r>
              <a:rPr lang="fr-FR" sz="1400" err="1"/>
              <a:t>Pdf</a:t>
            </a:r>
            <a:r>
              <a:rPr lang="fr-FR" sz="1400"/>
              <a:t> du livret d’alternance complété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2B03133-D9DD-482C-8457-2C7EB331F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2873AD-9B4D-4665-B817-671E5C620CB6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49BACC8-DA30-3BF3-5A91-2E0D5208AE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73" b="95062" l="1835" r="99083">
                        <a14:foregroundMark x1="42202" y1="23457" x2="55963" y2="18519"/>
                        <a14:foregroundMark x1="12335" y1="60899" x2="99083" y2="65432"/>
                        <a14:foregroundMark x1="4587" y1="60494" x2="10288" y2="60792"/>
                        <a14:foregroundMark x1="97248" y1="79012" x2="41284" y2="71605"/>
                        <a14:foregroundMark x1="41284" y1="71605" x2="89908" y2="79012"/>
                        <a14:foregroundMark x1="96330" y1="60494" x2="25688" y2="64198"/>
                        <a14:foregroundMark x1="25688" y1="64198" x2="79817" y2="61728"/>
                        <a14:foregroundMark x1="79817" y1="61728" x2="23853" y2="74074"/>
                        <a14:foregroundMark x1="23853" y1="74074" x2="99083" y2="83951"/>
                        <a14:foregroundMark x1="91743" y1="82716" x2="38532" y2="77778"/>
                        <a14:foregroundMark x1="38532" y1="77778" x2="82569" y2="83951"/>
                        <a14:foregroundMark x1="41284" y1="82716" x2="21101" y2="82716"/>
                        <a14:foregroundMark x1="40367" y1="83951" x2="9174" y2="82716"/>
                        <a14:foregroundMark x1="92661" y1="81481" x2="19266" y2="85185"/>
                        <a14:foregroundMark x1="19266" y1="85185" x2="7339" y2="81481"/>
                        <a14:foregroundMark x1="4587" y1="55556" x2="99083" y2="55556"/>
                        <a14:foregroundMark x1="3670" y1="6173" x2="77982" y2="18519"/>
                        <a14:foregroundMark x1="77982" y1="18519" x2="0" y2="50617"/>
                        <a14:foregroundMark x1="0" y1="50617" x2="44954" y2="28395"/>
                        <a14:foregroundMark x1="44954" y1="28395" x2="93578" y2="28395"/>
                        <a14:foregroundMark x1="93578" y1="28395" x2="7339" y2="7407"/>
                        <a14:foregroundMark x1="917" y1="85185" x2="50459" y2="92593"/>
                        <a14:foregroundMark x1="50459" y1="92593" x2="8257" y2="88889"/>
                        <a14:foregroundMark x1="1835" y1="95062" x2="99083" y2="95062"/>
                        <a14:backgroundMark x1="917" y1="76543" x2="3670" y2="7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8013" y="5441604"/>
            <a:ext cx="1038225" cy="771525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305A84-D531-C56E-47B6-56A930A8FAAF}"/>
              </a:ext>
            </a:extLst>
          </p:cNvPr>
          <p:cNvSpPr/>
          <p:nvPr/>
        </p:nvSpPr>
        <p:spPr>
          <a:xfrm>
            <a:off x="1985748" y="2475345"/>
            <a:ext cx="766689" cy="104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C2DF01-4491-80B1-382D-C29D3430629F}"/>
              </a:ext>
            </a:extLst>
          </p:cNvPr>
          <p:cNvSpPr/>
          <p:nvPr/>
        </p:nvSpPr>
        <p:spPr>
          <a:xfrm>
            <a:off x="4892365" y="2400835"/>
            <a:ext cx="782641" cy="74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570806-4A07-AD34-E7E9-6A05F428B949}"/>
              </a:ext>
            </a:extLst>
          </p:cNvPr>
          <p:cNvSpPr/>
          <p:nvPr/>
        </p:nvSpPr>
        <p:spPr>
          <a:xfrm>
            <a:off x="4892365" y="2798894"/>
            <a:ext cx="782641" cy="74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5DEB59-0463-FD9B-798D-2C12B15ECC7C}"/>
              </a:ext>
            </a:extLst>
          </p:cNvPr>
          <p:cNvSpPr/>
          <p:nvPr/>
        </p:nvSpPr>
        <p:spPr>
          <a:xfrm>
            <a:off x="4851590" y="3354490"/>
            <a:ext cx="782641" cy="74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86CD9D-7FBC-6081-9DA1-BCE584B6E4D5}"/>
              </a:ext>
            </a:extLst>
          </p:cNvPr>
          <p:cNvSpPr/>
          <p:nvPr/>
        </p:nvSpPr>
        <p:spPr>
          <a:xfrm>
            <a:off x="4864456" y="3809971"/>
            <a:ext cx="782641" cy="74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BA7C12-18F4-1142-9B25-1738981C1C46}"/>
              </a:ext>
            </a:extLst>
          </p:cNvPr>
          <p:cNvSpPr/>
          <p:nvPr/>
        </p:nvSpPr>
        <p:spPr>
          <a:xfrm>
            <a:off x="5313360" y="4365567"/>
            <a:ext cx="291197" cy="7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D9B0EE-3775-0FEB-C4CF-5E861F2D8C76}"/>
              </a:ext>
            </a:extLst>
          </p:cNvPr>
          <p:cNvSpPr/>
          <p:nvPr/>
        </p:nvSpPr>
        <p:spPr>
          <a:xfrm>
            <a:off x="5305324" y="4716919"/>
            <a:ext cx="299233" cy="7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C0309A-B694-55FF-7E37-0CF756DB950A}"/>
              </a:ext>
            </a:extLst>
          </p:cNvPr>
          <p:cNvSpPr/>
          <p:nvPr/>
        </p:nvSpPr>
        <p:spPr>
          <a:xfrm>
            <a:off x="5283685" y="5031016"/>
            <a:ext cx="320872" cy="74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B38419-BFB9-32C2-9C66-FD56288A31C5}"/>
              </a:ext>
            </a:extLst>
          </p:cNvPr>
          <p:cNvSpPr/>
          <p:nvPr/>
        </p:nvSpPr>
        <p:spPr>
          <a:xfrm>
            <a:off x="1696292" y="2608186"/>
            <a:ext cx="1156090" cy="104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9970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671FB793-879A-A62B-91D9-AB1A2664A8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r="3158" b="64464"/>
          <a:stretch/>
        </p:blipFill>
        <p:spPr>
          <a:xfrm>
            <a:off x="1" y="3438707"/>
            <a:ext cx="12192000" cy="341929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8014059-87A5-0807-5C0E-DCF12C250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/>
              <a:t>Une visite entreprise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2CF476-907B-B055-C029-BBE96E5DA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194741"/>
            <a:ext cx="5257800" cy="390405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fr-FR" sz="2400">
                <a:solidFill>
                  <a:schemeClr val="accent2"/>
                </a:solidFill>
                <a:latin typeface="Leelawadee"/>
                <a:cs typeface="Leelawadee"/>
              </a:rPr>
              <a:t>L’</a:t>
            </a:r>
            <a:r>
              <a:rPr lang="fr-FR" sz="2400" err="1">
                <a:solidFill>
                  <a:schemeClr val="accent2"/>
                </a:solidFill>
                <a:latin typeface="Leelawadee"/>
                <a:cs typeface="Leelawadee"/>
              </a:rPr>
              <a:t>alternant.e</a:t>
            </a:r>
            <a:r>
              <a:rPr lang="fr-FR" sz="2400">
                <a:solidFill>
                  <a:schemeClr val="accent2"/>
                </a:solidFill>
                <a:latin typeface="Leelawadee"/>
                <a:cs typeface="Leelawadee"/>
              </a:rPr>
              <a:t> </a:t>
            </a:r>
            <a:r>
              <a:rPr lang="fr-FR" sz="2400">
                <a:latin typeface="Leelawadee"/>
                <a:cs typeface="Leelawadee"/>
              </a:rPr>
              <a:t>se charge de planifier cette visite avec son tuteur entreprise et tuteur pédagogique</a:t>
            </a:r>
            <a:br>
              <a:rPr lang="fr-FR" sz="2400"/>
            </a:br>
            <a:r>
              <a:rPr lang="fr-FR" sz="1800">
                <a:latin typeface="Leelawadee"/>
                <a:cs typeface="Leelawadee"/>
              </a:rPr>
              <a:t>(présentiel ou distanciel selon distance)</a:t>
            </a:r>
          </a:p>
          <a:p>
            <a:pPr>
              <a:lnSpc>
                <a:spcPct val="110000"/>
              </a:lnSpc>
              <a:buFont typeface="+mj-lt"/>
              <a:buAutoNum type="arabicPeriod"/>
            </a:pPr>
            <a:endParaRPr lang="fr-FR" sz="800"/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fr-FR" sz="2400">
                <a:latin typeface="Leelawadee"/>
                <a:cs typeface="Leelawadee"/>
              </a:rPr>
              <a:t>Les </a:t>
            </a:r>
            <a:r>
              <a:rPr lang="fr-FR" sz="2400">
                <a:solidFill>
                  <a:schemeClr val="accent2"/>
                </a:solidFill>
                <a:latin typeface="Leelawadee"/>
                <a:cs typeface="Leelawadee"/>
              </a:rPr>
              <a:t>3 acteurs participent </a:t>
            </a:r>
            <a:r>
              <a:rPr lang="fr-FR" sz="2400">
                <a:latin typeface="Leelawadee"/>
                <a:cs typeface="Leelawadee"/>
              </a:rPr>
              <a:t>à cette visite et font état des missions confiées, des acquisitions de compétences, de la posture professionnelle, …</a:t>
            </a:r>
          </a:p>
          <a:p>
            <a:pPr>
              <a:lnSpc>
                <a:spcPct val="110000"/>
              </a:lnSpc>
              <a:buFont typeface="+mj-lt"/>
              <a:buAutoNum type="arabicPeriod"/>
            </a:pPr>
            <a:endParaRPr lang="fr-FR" sz="800"/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fr-FR" sz="2400">
                <a:latin typeface="Leelawadee"/>
                <a:cs typeface="Leelawadee"/>
              </a:rPr>
              <a:t>Le </a:t>
            </a:r>
            <a:r>
              <a:rPr lang="fr-FR" sz="2400">
                <a:solidFill>
                  <a:schemeClr val="accent2"/>
                </a:solidFill>
                <a:latin typeface="Leelawadee"/>
                <a:cs typeface="Leelawadee"/>
              </a:rPr>
              <a:t>tuteur pédagogique </a:t>
            </a:r>
            <a:r>
              <a:rPr lang="fr-FR" sz="2400">
                <a:latin typeface="Leelawadee"/>
                <a:cs typeface="Leelawadee"/>
              </a:rPr>
              <a:t>rédige un compte rendu de visite sur </a:t>
            </a:r>
            <a:r>
              <a:rPr lang="fr-FR" sz="2400" err="1">
                <a:latin typeface="Leelawadee"/>
                <a:cs typeface="Leelawadee"/>
              </a:rPr>
              <a:t>Studéa</a:t>
            </a:r>
            <a:endParaRPr lang="fr-FR" sz="2400">
              <a:latin typeface="Leelawadee"/>
              <a:cs typeface="Leelawadee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71559EC-834B-72A5-09F1-84C0FC41B9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/>
              <a:t>Visite entreprise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0CBE8AB-EAEE-D779-A3C1-EAA85C1FA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2873AD-9B4D-4665-B817-671E5C620CB6}" type="slidenum">
              <a:rPr lang="fr-FR" smtClean="0"/>
              <a:pPr/>
              <a:t>23</a:t>
            </a:fld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CC212B5-8FB6-B083-ABF4-75C94F7F65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54"/>
          <a:stretch/>
        </p:blipFill>
        <p:spPr>
          <a:xfrm>
            <a:off x="7355962" y="2282405"/>
            <a:ext cx="3928826" cy="3228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3047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7D6200A6-5ADC-343C-0CDE-1061C65388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1" r="31938" b="66520"/>
          <a:stretch/>
        </p:blipFill>
        <p:spPr>
          <a:xfrm rot="16200000">
            <a:off x="7242942" y="1943737"/>
            <a:ext cx="6312805" cy="322149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F54BA78-8EBF-EA66-87AE-3F68314499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/>
              <a:t>Vos interlocuteurs au sein de 3iS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43AB2E9-049F-998D-21AF-2A2AE32600A9}"/>
              </a:ext>
            </a:extLst>
          </p:cNvPr>
          <p:cNvGrpSpPr/>
          <p:nvPr/>
        </p:nvGrpSpPr>
        <p:grpSpPr>
          <a:xfrm>
            <a:off x="9339981" y="2746964"/>
            <a:ext cx="2118726" cy="1837730"/>
            <a:chOff x="8947834" y="4212288"/>
            <a:chExt cx="2118726" cy="1837730"/>
          </a:xfrm>
        </p:grpSpPr>
        <p:pic>
          <p:nvPicPr>
            <p:cNvPr id="25" name="Graphique 24" descr="Cercle avec flèche gauche avec un remplissage uni">
              <a:extLst>
                <a:ext uri="{FF2B5EF4-FFF2-40B4-BE49-F238E27FC236}">
                  <a16:creationId xmlns:a16="http://schemas.microsoft.com/office/drawing/2014/main" id="{72FBBD08-E0C1-9B42-ACD0-80747FC13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8947834" y="4212288"/>
              <a:ext cx="914400" cy="914400"/>
            </a:xfrm>
            <a:prstGeom prst="rect">
              <a:avLst/>
            </a:prstGeom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C842B4F5-55A3-E33C-6B85-1499D875E5DE}"/>
                </a:ext>
              </a:extLst>
            </p:cNvPr>
            <p:cNvSpPr txBox="1"/>
            <p:nvPr/>
          </p:nvSpPr>
          <p:spPr>
            <a:xfrm>
              <a:off x="8947834" y="5126688"/>
              <a:ext cx="21187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/>
                <a:t>retrouver sur </a:t>
              </a:r>
              <a:r>
                <a:rPr lang="fr-FR" err="1"/>
                <a:t>Studéa</a:t>
              </a:r>
              <a:r>
                <a:rPr lang="fr-FR"/>
                <a:t> les interlocuteurs de votre campus</a:t>
              </a:r>
            </a:p>
          </p:txBody>
        </p:sp>
      </p:grp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04C3089-3650-0202-6E3B-190CC8C6F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2873AD-9B4D-4665-B817-671E5C620CB6}" type="slidenum">
              <a:rPr lang="fr-FR" smtClean="0"/>
              <a:pPr/>
              <a:t>24</a:t>
            </a:fld>
            <a:endParaRPr lang="fr-FR"/>
          </a:p>
        </p:txBody>
      </p:sp>
      <p:graphicFrame>
        <p:nvGraphicFramePr>
          <p:cNvPr id="2" name="Tableau 3">
            <a:extLst>
              <a:ext uri="{FF2B5EF4-FFF2-40B4-BE49-F238E27FC236}">
                <a16:creationId xmlns:a16="http://schemas.microsoft.com/office/drawing/2014/main" id="{5DD1AC86-36DE-59AB-615A-07936BC759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190761"/>
              </p:ext>
            </p:extLst>
          </p:nvPr>
        </p:nvGraphicFramePr>
        <p:xfrm>
          <a:off x="317539" y="744066"/>
          <a:ext cx="8412990" cy="5843526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4206495">
                  <a:extLst>
                    <a:ext uri="{9D8B030D-6E8A-4147-A177-3AD203B41FA5}">
                      <a16:colId xmlns:a16="http://schemas.microsoft.com/office/drawing/2014/main" val="585170433"/>
                    </a:ext>
                  </a:extLst>
                </a:gridCol>
                <a:gridCol w="4206495">
                  <a:extLst>
                    <a:ext uri="{9D8B030D-6E8A-4147-A177-3AD203B41FA5}">
                      <a16:colId xmlns:a16="http://schemas.microsoft.com/office/drawing/2014/main" val="2505514941"/>
                    </a:ext>
                  </a:extLst>
                </a:gridCol>
              </a:tblGrid>
              <a:tr h="323980">
                <a:tc>
                  <a:txBody>
                    <a:bodyPr/>
                    <a:lstStyle/>
                    <a:p>
                      <a:r>
                        <a:rPr lang="fr-FR" sz="1600"/>
                        <a:t>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A contacter pour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707396"/>
                  </a:ext>
                </a:extLst>
              </a:tr>
              <a:tr h="17377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/>
                        <a:t>Relations entreprises</a:t>
                      </a:r>
                      <a:endParaRPr lang="fr-FR" sz="1600">
                        <a:latin typeface="Leelawadee"/>
                        <a:cs typeface="Leelawadee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Demande et justification d’absence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Interlocuteurs de votre entreprise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Aide aux permis B</a:t>
                      </a:r>
                    </a:p>
                    <a:p>
                      <a:pPr algn="l"/>
                      <a:r>
                        <a:rPr lang="fr-FR" sz="1400" dirty="0"/>
                        <a:t>Identifiants et accès STUDEA</a:t>
                      </a:r>
                    </a:p>
                    <a:p>
                      <a:pPr algn="l"/>
                      <a:r>
                        <a:rPr lang="fr-FR" sz="1400" dirty="0"/>
                        <a:t>Gestion du contrat d’alternance, gestion des ruptures, accompagnement recherche entreprise, aide à la professionnalisation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3523587"/>
                  </a:ext>
                </a:extLst>
              </a:tr>
              <a:tr h="103084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None/>
                      </a:pPr>
                      <a:r>
                        <a:rPr lang="fr-FR" sz="1600"/>
                        <a:t>Responsable pédagogique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None/>
                      </a:pPr>
                      <a:r>
                        <a:rPr lang="fr-FR" sz="1600"/>
                        <a:t>Tuteur Pédagogique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None/>
                      </a:pPr>
                      <a:r>
                        <a:rPr lang="fr-FR" sz="1600"/>
                        <a:t>Direction des études</a:t>
                      </a:r>
                      <a:endParaRPr lang="fr-FR" sz="1600">
                        <a:latin typeface="Leelawadee"/>
                        <a:cs typeface="Leelawadee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Suivi de la formation</a:t>
                      </a:r>
                    </a:p>
                    <a:p>
                      <a:r>
                        <a:rPr lang="fr-FR" sz="1400"/>
                        <a:t>Suivi en entreprise, suivi pédagogique du livret STUDEA, évaluation compétences, visite entreprise, 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9599351"/>
                  </a:ext>
                </a:extLst>
              </a:tr>
              <a:tr h="7952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err="1"/>
                        <a:t>Référent.e</a:t>
                      </a:r>
                      <a:r>
                        <a:rPr lang="fr-FR" sz="1600"/>
                        <a:t> Handicap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Mise en place d’un aménagement de votre formation en cas de situation de handicap temporaire ou permanente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4012390"/>
                  </a:ext>
                </a:extLst>
              </a:tr>
              <a:tr h="574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err="1">
                          <a:effectLst/>
                        </a:rPr>
                        <a:t>Référent.e</a:t>
                      </a:r>
                      <a:r>
                        <a:rPr lang="fr-FR" sz="1600">
                          <a:effectLst/>
                        </a:rPr>
                        <a:t> Difficultés économiques et sociales</a:t>
                      </a:r>
                      <a:endParaRPr lang="fr-FR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Connaitre les aides sociales ou financières, accès au logement, 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3716925"/>
                  </a:ext>
                </a:extLst>
              </a:tr>
              <a:tr h="7952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err="1"/>
                        <a:t>Référent.e</a:t>
                      </a:r>
                      <a:r>
                        <a:rPr lang="fr-FR" sz="1600"/>
                        <a:t> </a:t>
                      </a:r>
                      <a:r>
                        <a:rPr lang="fr-FR" sz="1600" err="1"/>
                        <a:t>Egalité</a:t>
                      </a:r>
                      <a:r>
                        <a:rPr lang="fr-FR" sz="1600"/>
                        <a:t>, Diversité, </a:t>
                      </a:r>
                      <a:r>
                        <a:rPr lang="fr-FR" sz="1600">
                          <a:effectLst/>
                        </a:rPr>
                        <a:t>Harcèlement et Violences sexuelles et sexistes</a:t>
                      </a:r>
                      <a:endParaRPr lang="fr-FR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Pour faire état d’une situation vécue ou observée au cours de la formation ou en entreprise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3842175"/>
                  </a:ext>
                </a:extLst>
              </a:tr>
              <a:tr h="574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err="1"/>
                        <a:t>Référent.e</a:t>
                      </a:r>
                      <a:r>
                        <a:rPr lang="fr-FR" sz="1600"/>
                        <a:t> Mobilité nationale et internationale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Questions relatives à la mobilité nationale ou à internationale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2702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8428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929B8474-5030-726A-84BB-F36AE2C369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1" r="31938" b="53100"/>
          <a:stretch/>
        </p:blipFill>
        <p:spPr>
          <a:xfrm rot="5400000">
            <a:off x="-162869" y="708064"/>
            <a:ext cx="6229423" cy="59036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1ECB28B-F15B-992B-63C0-CFF511652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cap="none"/>
              <a:t>Référence Handicap au sein de chaque Campus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778D49A-8D2B-8612-78CB-A3947E8B56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/>
              <a:t>Personne en situation de Handicap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80257DC-414C-0E90-FD6E-8F02007B9A8E}"/>
              </a:ext>
            </a:extLst>
          </p:cNvPr>
          <p:cNvSpPr txBox="1"/>
          <p:nvPr/>
        </p:nvSpPr>
        <p:spPr>
          <a:xfrm>
            <a:off x="838200" y="1799655"/>
            <a:ext cx="5545123" cy="49294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>
                <a:effectLst/>
                <a:latin typeface="Leelawadee"/>
                <a:ea typeface="Calibri" panose="020F0502020204030204" pitchFamily="34" charset="0"/>
                <a:cs typeface="Leelawadee"/>
              </a:rPr>
              <a:t>Tous les apprenant.es en situation de handicap temporaire ou permanent, ou qui </a:t>
            </a:r>
            <a:r>
              <a:rPr lang="fr-FR">
                <a:latin typeface="Leelawadee"/>
                <a:ea typeface="Calibri" panose="020F0502020204030204" pitchFamily="34" charset="0"/>
                <a:cs typeface="Leelawadee"/>
              </a:rPr>
              <a:t>souffrent </a:t>
            </a:r>
            <a:r>
              <a:rPr lang="fr-FR" sz="1800">
                <a:effectLst/>
                <a:latin typeface="Leelawadee"/>
                <a:ea typeface="Calibri" panose="020F0502020204030204" pitchFamily="34" charset="0"/>
                <a:cs typeface="Leelawadee"/>
              </a:rPr>
              <a:t>d’un trouble de la santé invalidant peuvent être accompagné.es tout au long de leur formation.</a:t>
            </a:r>
            <a:r>
              <a:rPr lang="fr-FR" b="1">
                <a:latin typeface="Leelawadee"/>
                <a:ea typeface="Calibri" panose="020F0502020204030204" pitchFamily="34" charset="0"/>
                <a:cs typeface="Leelawadee"/>
              </a:rPr>
              <a:t> </a:t>
            </a:r>
            <a:endParaRPr lang="fr-FR" sz="1800" b="1">
              <a:effectLst/>
              <a:latin typeface="Leelawadee" panose="020B0502040204020203" pitchFamily="34" charset="-34"/>
              <a:ea typeface="Calibri" panose="020F0502020204030204" pitchFamily="34" charset="0"/>
              <a:cs typeface="Leelawadee" panose="020B0502040204020203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>
                <a:effectLst/>
                <a:latin typeface="Leelawadee"/>
                <a:ea typeface="Calibri" panose="020F0502020204030204" pitchFamily="34" charset="0"/>
                <a:cs typeface="Leelawadee"/>
              </a:rPr>
              <a:t>3iS</a:t>
            </a:r>
            <a:r>
              <a:rPr lang="fr-FR" sz="1800">
                <a:effectLst/>
                <a:latin typeface="Leelawadee"/>
                <a:ea typeface="Calibri" panose="020F0502020204030204" pitchFamily="34" charset="0"/>
                <a:cs typeface="Leelawadee"/>
              </a:rPr>
              <a:t> s’engage ainsi, pour tout stagiaire présentant une situation de handicap à :</a:t>
            </a:r>
            <a:r>
              <a:rPr lang="fr-FR">
                <a:latin typeface="Leelawadee"/>
                <a:ea typeface="Calibri" panose="020F0502020204030204" pitchFamily="34" charset="0"/>
                <a:cs typeface="Leelawadee"/>
              </a:rPr>
              <a:t> </a:t>
            </a:r>
            <a:endParaRPr lang="fr-FR" sz="1800">
              <a:effectLst/>
              <a:latin typeface="Leelawadee" panose="020B0502040204020203" pitchFamily="34" charset="-34"/>
              <a:ea typeface="Calibri" panose="020F0502020204030204" pitchFamily="34" charset="0"/>
              <a:cs typeface="Leelawadee" panose="020B0502040204020203" pitchFamily="34" charset="-34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ebdings" panose="05030102010509060703" pitchFamily="18" charset="2"/>
              <a:buChar char="4"/>
            </a:pPr>
            <a:r>
              <a:rPr lang="fr-FR">
                <a:latin typeface="Leelawadee"/>
                <a:cs typeface="Leelawadee"/>
              </a:rPr>
              <a:t>Prendre en compte ses besoins </a:t>
            </a:r>
            <a:endParaRPr lang="fr-FR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342900" lvl="0" indent="-342900">
              <a:lnSpc>
                <a:spcPct val="107000"/>
              </a:lnSpc>
              <a:buFont typeface="Webdings" panose="05030102010509060703" pitchFamily="18" charset="2"/>
              <a:buChar char="4"/>
            </a:pPr>
            <a:r>
              <a:rPr lang="fr-FR" sz="1800">
                <a:effectLst/>
                <a:latin typeface="Leelawadee"/>
                <a:ea typeface="Calibri" panose="020F0502020204030204" pitchFamily="34" charset="0"/>
                <a:cs typeface="Leelawadee"/>
              </a:rPr>
              <a:t>Étudier des aménagements spécifiques pour son accompagnement tout au long de sa formation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ebdings" panose="05030102010509060703" pitchFamily="18" charset="2"/>
              <a:buChar char="4"/>
            </a:pPr>
            <a:r>
              <a:rPr lang="fr-FR" sz="1800">
                <a:effectLst/>
                <a:latin typeface="Leelawadee"/>
                <a:ea typeface="Calibri" panose="020F0502020204030204" pitchFamily="34" charset="0"/>
                <a:cs typeface="Leelawadee"/>
              </a:rPr>
              <a:t>L’accompagner dans ses démarches administratives</a:t>
            </a:r>
            <a:endParaRPr lang="fr-FR">
              <a:latin typeface="Leelawadee"/>
              <a:ea typeface="Calibri" panose="020F0502020204030204" pitchFamily="34" charset="0"/>
              <a:cs typeface="Leelawadee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ebdings" panose="05030102010509060703" pitchFamily="18" charset="2"/>
              <a:buChar char="4"/>
            </a:pPr>
            <a:r>
              <a:rPr lang="fr-FR">
                <a:latin typeface="Leelawadee"/>
                <a:cs typeface="Leelawadee"/>
              </a:rPr>
              <a:t>Pour cela il faut prendre rendez-vous par mail auprès du </a:t>
            </a:r>
            <a:r>
              <a:rPr lang="fr-FR" err="1">
                <a:latin typeface="Leelawadee"/>
                <a:cs typeface="Leelawadee"/>
              </a:rPr>
              <a:t>référent.e</a:t>
            </a:r>
            <a:r>
              <a:rPr lang="fr-FR">
                <a:latin typeface="Leelawadee"/>
                <a:cs typeface="Leelawadee"/>
              </a:rPr>
              <a:t> handicap de votre campus (contact sur la page d'accueil de </a:t>
            </a:r>
            <a:r>
              <a:rPr lang="fr-FR" err="1">
                <a:latin typeface="Leelawadee"/>
                <a:cs typeface="Leelawadee"/>
              </a:rPr>
              <a:t>Studéa</a:t>
            </a:r>
            <a:r>
              <a:rPr lang="fr-FR">
                <a:latin typeface="Leelawadee"/>
                <a:cs typeface="Leelawadee"/>
              </a:rPr>
              <a:t> ou auprès de la vie scolaire de votre campus)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B37CC8A-7B08-CBA8-CFA8-870C5DDFEE45}"/>
              </a:ext>
            </a:extLst>
          </p:cNvPr>
          <p:cNvGrpSpPr/>
          <p:nvPr/>
        </p:nvGrpSpPr>
        <p:grpSpPr>
          <a:xfrm>
            <a:off x="7464872" y="2272031"/>
            <a:ext cx="3600000" cy="3600000"/>
            <a:chOff x="1584251" y="1244009"/>
            <a:chExt cx="4882117" cy="4688958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5E0C7765-41FC-5052-297C-D3AC7363478A}"/>
                </a:ext>
              </a:extLst>
            </p:cNvPr>
            <p:cNvSpPr/>
            <p:nvPr/>
          </p:nvSpPr>
          <p:spPr>
            <a:xfrm>
              <a:off x="1584251" y="1244009"/>
              <a:ext cx="4882117" cy="468895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4CFBC5C-207B-B980-1E5C-4B0741C8A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596559" y="1992276"/>
              <a:ext cx="2857500" cy="2857500"/>
            </a:xfrm>
            <a:prstGeom prst="rect">
              <a:avLst/>
            </a:prstGeom>
          </p:spPr>
        </p:pic>
      </p:grp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F5FE9F3-F675-C1A4-C876-12BC9E012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2873AD-9B4D-4665-B817-671E5C620CB6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185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4231A48-00E4-F160-2096-BA8A6CB3C7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r="3158" b="64464"/>
          <a:stretch/>
        </p:blipFill>
        <p:spPr>
          <a:xfrm>
            <a:off x="1" y="3438707"/>
            <a:ext cx="12192000" cy="341929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5CFD044-F8F8-17DA-4042-58F6C0042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cap="none"/>
              <a:t>Depuis sa création, 3iS s’engage à</a:t>
            </a:r>
            <a:endParaRPr lang="fr-FR" sz="360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34D275-AFF9-A8B4-8E5F-2766EBB94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5286"/>
            <a:ext cx="5294313" cy="3904056"/>
          </a:xfrm>
        </p:spPr>
        <p:txBody>
          <a:bodyPr>
            <a:normAutofit/>
          </a:bodyPr>
          <a:lstStyle/>
          <a:p>
            <a:pPr marL="269875" indent="-269875">
              <a:buFont typeface="Webdings" panose="05030102010509060703" pitchFamily="18" charset="2"/>
              <a:buChar char="4"/>
            </a:pPr>
            <a:r>
              <a:rPr lang="fr-FR" sz="1800"/>
              <a:t>promouvoir l’égalité et la diversité des </a:t>
            </a:r>
            <a:r>
              <a:rPr lang="fr-FR" sz="1800" err="1"/>
              <a:t>personnel.les</a:t>
            </a:r>
            <a:r>
              <a:rPr lang="fr-FR" sz="1800"/>
              <a:t> et des apprenant.es</a:t>
            </a:r>
          </a:p>
          <a:p>
            <a:pPr marL="269875" indent="-269875">
              <a:buFont typeface="Webdings" panose="05030102010509060703" pitchFamily="18" charset="2"/>
              <a:buChar char="4"/>
            </a:pPr>
            <a:endParaRPr lang="fr-FR" sz="1800"/>
          </a:p>
          <a:p>
            <a:pPr marL="269875" indent="-269875">
              <a:buFont typeface="Webdings" panose="05030102010509060703" pitchFamily="18" charset="2"/>
              <a:buChar char="4"/>
            </a:pPr>
            <a:r>
              <a:rPr lang="fr-FR" sz="1800"/>
              <a:t>lutter contre toutes formes de discriminations, fondées sur le sexe, l’origine, le handicap, l’âge, l’orientation sexuelle, …</a:t>
            </a:r>
          </a:p>
          <a:p>
            <a:pPr marL="269875" indent="-269875">
              <a:buFont typeface="Webdings" panose="05030102010509060703" pitchFamily="18" charset="2"/>
              <a:buChar char="4"/>
            </a:pPr>
            <a:endParaRPr lang="fr-FR" sz="1800"/>
          </a:p>
          <a:p>
            <a:pPr marL="269875" indent="-269875">
              <a:buFont typeface="Webdings" panose="05030102010509060703" pitchFamily="18" charset="2"/>
              <a:buChar char="4"/>
            </a:pPr>
            <a:r>
              <a:rPr lang="fr-FR" sz="1800"/>
              <a:t>lutter et prévenir les comportements sexistes et le harcèlement sexuel tels que définis dans </a:t>
            </a:r>
            <a:r>
              <a:rPr lang="fr-FR" sz="1800">
                <a:solidFill>
                  <a:schemeClr val="accent2"/>
                </a:solidFill>
              </a:rPr>
              <a:t>l’article 222-33 du code pénal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6400816-CD0F-EE93-DDE7-6934D5494F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/>
              <a:t>VHSS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19F44D6-693E-4878-A858-B4564FD34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778564"/>
            <a:ext cx="5048250" cy="2857500"/>
          </a:xfrm>
          <a:prstGeom prst="rect">
            <a:avLst/>
          </a:prstGeom>
        </p:spPr>
      </p:pic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8E5C08B-9DCA-86E9-A786-91BA4ACB8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2873AD-9B4D-4665-B817-671E5C620CB6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687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CD21A09-4FCF-5DCD-D9EF-7E46C8F73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r="3158" b="64464"/>
          <a:stretch/>
        </p:blipFill>
        <p:spPr>
          <a:xfrm>
            <a:off x="1" y="3438707"/>
            <a:ext cx="12192000" cy="341929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47AFED6-9920-5E44-2075-094409AAA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cap="none">
                <a:latin typeface="Gill Sans MT"/>
              </a:rPr>
              <a:t>Mobilité</a:t>
            </a:r>
            <a:r>
              <a:rPr lang="fr-FR" sz="3600">
                <a:latin typeface="Gill Sans MT"/>
              </a:rPr>
              <a:t> européenne et internationale </a:t>
            </a:r>
            <a:br>
              <a:rPr lang="fr-FR" sz="3600">
                <a:latin typeface="Gill Sans MT"/>
              </a:rPr>
            </a:br>
            <a:endParaRPr lang="fr-FR" sz="3600" cap="non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64E430-AE07-A62C-EA19-7B027CA32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3741"/>
            <a:ext cx="10515600" cy="4285056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fr-FR">
                <a:latin typeface="Leelawadee"/>
                <a:cs typeface="Leelawadee"/>
              </a:rPr>
              <a:t>Mobilité à l'étranger de plus de 4 semaines possible avec une "mise en veille" du contrat d'alternance</a:t>
            </a:r>
            <a:endParaRPr lang="en-US"/>
          </a:p>
          <a:p>
            <a:pPr>
              <a:lnSpc>
                <a:spcPct val="120000"/>
              </a:lnSpc>
            </a:pPr>
            <a:r>
              <a:rPr lang="fr-FR">
                <a:latin typeface="Leelawadee"/>
                <a:cs typeface="Leelawadee"/>
              </a:rPr>
              <a:t>Mobilité à l'étranger de moins de 4 semaines possible avec une "mise à disposition" du contrat d'alternance </a:t>
            </a:r>
          </a:p>
          <a:p>
            <a:pPr marL="0" indent="0">
              <a:lnSpc>
                <a:spcPct val="120000"/>
              </a:lnSpc>
              <a:buNone/>
            </a:pPr>
            <a:endParaRPr lang="fr-FR">
              <a:latin typeface="Leelawadee"/>
              <a:cs typeface="Leelawadee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r-FR">
                <a:latin typeface="Leelawadee"/>
                <a:cs typeface="Leelawadee"/>
              </a:rPr>
              <a:t>L'OPCO de l'entreprise peut prendre en charge une partie des frais générés par la mobilité hors du territoire national (frais de perte de ressources, autres coûts y compris ceux liés à la protection sociale) sur signature d'une convention de mobilité ou de mise à disposition.  </a:t>
            </a:r>
            <a:endParaRPr lang="en-US"/>
          </a:p>
          <a:p>
            <a:pPr marL="0" indent="0">
              <a:lnSpc>
                <a:spcPct val="120000"/>
              </a:lnSpc>
              <a:buNone/>
            </a:pPr>
            <a:endParaRPr lang="fr-FR">
              <a:latin typeface="Leelawadee"/>
              <a:cs typeface="Leelawadee"/>
            </a:endParaRPr>
          </a:p>
          <a:p>
            <a:pPr>
              <a:lnSpc>
                <a:spcPct val="120000"/>
              </a:lnSpc>
              <a:buFont typeface="Wingdings 3" panose="05040102010807070707" pitchFamily="18" charset="2"/>
              <a:buChar char=""/>
            </a:pPr>
            <a:r>
              <a:rPr lang="fr-FR">
                <a:solidFill>
                  <a:schemeClr val="accent2"/>
                </a:solidFill>
                <a:latin typeface="Leelawadee"/>
                <a:cs typeface="Leelawadee"/>
              </a:rPr>
              <a:t> S'adresser au référent Mobilité Nationale et Internationale de votre campus </a:t>
            </a:r>
            <a:endParaRPr lang="fr-FR">
              <a:solidFill>
                <a:schemeClr val="accent2"/>
              </a:solidFill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265DB26-1FDC-D395-564E-7C66042B8A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/>
              <a:t>Mobilité nationale et internationale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EF3D63B-90D3-4C8B-18B2-EE39F15A2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2873AD-9B4D-4665-B817-671E5C620CB6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358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CEB49E5F-C2D0-001D-6ECB-A00DD1862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12192000" cy="341985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FA35482-A194-3646-403F-033F1650F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496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>
                <a:latin typeface="Gill Sans MT"/>
              </a:rPr>
              <a:t>Aides Sociales et Culturelles Nationales  </a:t>
            </a:r>
            <a:endParaRPr lang="fr-FR" sz="3600" cap="non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5152AE-D3F1-8388-48D1-D1735C766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3128"/>
            <a:ext cx="11074400" cy="4622759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fr-FR" b="1">
                <a:latin typeface="Leelawadee"/>
                <a:cs typeface="Leelawadee"/>
              </a:rPr>
              <a:t>Logement</a:t>
            </a:r>
            <a:endParaRPr lang="fr-FR" b="1"/>
          </a:p>
          <a:p>
            <a:pPr lvl="1"/>
            <a:r>
              <a:rPr lang="fr-FR">
                <a:latin typeface="Leelawadee"/>
                <a:cs typeface="Leelawadee"/>
              </a:rPr>
              <a:t>APL - Aide Personnalisée au Logement (</a:t>
            </a:r>
            <a:r>
              <a:rPr lang="fr-FR" i="1">
                <a:latin typeface="Leelawadee"/>
                <a:cs typeface="Leelawadee"/>
              </a:rPr>
              <a:t>CAF ou MSA)</a:t>
            </a:r>
            <a:endParaRPr lang="fr-FR" i="1"/>
          </a:p>
          <a:p>
            <a:pPr lvl="1"/>
            <a:r>
              <a:rPr lang="fr-FR" err="1">
                <a:latin typeface="Leelawadee"/>
                <a:cs typeface="Leelawadee"/>
              </a:rPr>
              <a:t>Mobili</a:t>
            </a:r>
            <a:r>
              <a:rPr lang="fr-FR">
                <a:latin typeface="Leelawadee"/>
                <a:cs typeface="Leelawadee"/>
              </a:rPr>
              <a:t>-Jeune – Aide financière hors APL (</a:t>
            </a:r>
            <a:r>
              <a:rPr lang="fr-FR" i="1">
                <a:latin typeface="Leelawadee"/>
                <a:cs typeface="Leelawadee"/>
              </a:rPr>
              <a:t>Action Logement)</a:t>
            </a:r>
            <a:endParaRPr lang="fr-FR" i="1"/>
          </a:p>
          <a:p>
            <a:pPr lvl="1"/>
            <a:r>
              <a:rPr lang="fr-FR">
                <a:latin typeface="Leelawadee"/>
                <a:cs typeface="Leelawadee"/>
              </a:rPr>
              <a:t>Garantie </a:t>
            </a:r>
            <a:r>
              <a:rPr lang="fr-FR" err="1">
                <a:latin typeface="Leelawadee"/>
                <a:cs typeface="Leelawadee"/>
              </a:rPr>
              <a:t>Visale</a:t>
            </a:r>
            <a:r>
              <a:rPr lang="fr-FR">
                <a:latin typeface="Leelawadee"/>
                <a:cs typeface="Leelawadee"/>
              </a:rPr>
              <a:t> - Garant de location</a:t>
            </a:r>
            <a:r>
              <a:rPr lang="fr-FR" i="1">
                <a:latin typeface="Leelawadee"/>
                <a:cs typeface="Leelawadee"/>
              </a:rPr>
              <a:t> (Action Logement)</a:t>
            </a:r>
            <a:endParaRPr lang="fr-FR" i="1"/>
          </a:p>
          <a:p>
            <a:pPr lvl="1"/>
            <a:r>
              <a:rPr lang="fr-FR">
                <a:latin typeface="Leelawadee"/>
                <a:cs typeface="Leelawadee"/>
              </a:rPr>
              <a:t>Loca-</a:t>
            </a:r>
            <a:r>
              <a:rPr lang="fr-FR" err="1">
                <a:latin typeface="Leelawadee"/>
                <a:cs typeface="Leelawadee"/>
              </a:rPr>
              <a:t>Pass</a:t>
            </a:r>
            <a:r>
              <a:rPr lang="fr-FR">
                <a:latin typeface="Leelawadee"/>
                <a:cs typeface="Leelawadee"/>
              </a:rPr>
              <a:t> - Prêt à taux zéro du dépôt de garantie au bailleur</a:t>
            </a:r>
            <a:r>
              <a:rPr lang="fr-FR" i="1">
                <a:latin typeface="Leelawadee"/>
                <a:cs typeface="Leelawadee"/>
              </a:rPr>
              <a:t> (Action Logement)</a:t>
            </a:r>
            <a:endParaRPr lang="fr-FR" i="1"/>
          </a:p>
          <a:p>
            <a:endParaRPr lang="fr-FR"/>
          </a:p>
          <a:p>
            <a:r>
              <a:rPr lang="fr-FR" b="1">
                <a:latin typeface="Leelawadee"/>
                <a:cs typeface="Leelawadee"/>
              </a:rPr>
              <a:t>Aide au financement du permis de conduire B </a:t>
            </a:r>
            <a:r>
              <a:rPr lang="fr-FR">
                <a:latin typeface="Leelawadee"/>
                <a:cs typeface="Leelawadee"/>
              </a:rPr>
              <a:t>(</a:t>
            </a:r>
            <a:r>
              <a:rPr lang="fr-FR" err="1">
                <a:latin typeface="Leelawadee"/>
                <a:cs typeface="Leelawadee"/>
              </a:rPr>
              <a:t>apprenti.e</a:t>
            </a:r>
            <a:r>
              <a:rPr lang="fr-FR">
                <a:latin typeface="Leelawadee"/>
                <a:cs typeface="Leelawadee"/>
              </a:rPr>
              <a:t>)</a:t>
            </a:r>
          </a:p>
          <a:p>
            <a:endParaRPr lang="fr-FR" b="1">
              <a:latin typeface="Leelawadee"/>
              <a:cs typeface="Leelawadee"/>
            </a:endParaRPr>
          </a:p>
          <a:p>
            <a:r>
              <a:rPr lang="fr-FR" b="1">
                <a:latin typeface="Leelawadee"/>
                <a:cs typeface="Leelawadee"/>
              </a:rPr>
              <a:t>Carte </a:t>
            </a:r>
            <a:r>
              <a:rPr lang="fr-FR" b="1" err="1">
                <a:latin typeface="Leelawadee"/>
                <a:cs typeface="Leelawadee"/>
              </a:rPr>
              <a:t>Etudiant</a:t>
            </a:r>
            <a:r>
              <a:rPr lang="fr-FR" b="1">
                <a:latin typeface="Leelawadee"/>
                <a:cs typeface="Leelawadee"/>
              </a:rPr>
              <a:t> des Métiers :</a:t>
            </a:r>
            <a:r>
              <a:rPr lang="fr-FR">
                <a:latin typeface="Leelawadee"/>
                <a:cs typeface="Leelawadee"/>
              </a:rPr>
              <a:t> réductions accordées (transports, activités sportives et culturelles, restauration rapide …)</a:t>
            </a:r>
            <a:endParaRPr lang="fr-FR"/>
          </a:p>
          <a:p>
            <a:endParaRPr lang="fr-FR">
              <a:latin typeface="Leelawadee"/>
              <a:cs typeface="Leelawadee"/>
            </a:endParaRPr>
          </a:p>
          <a:p>
            <a:r>
              <a:rPr lang="fr-FR" b="1">
                <a:latin typeface="Leelawadee"/>
                <a:cs typeface="Leelawadee"/>
              </a:rPr>
              <a:t>Comités d'Entreprises </a:t>
            </a:r>
          </a:p>
          <a:p>
            <a:endParaRPr lang="fr-FR">
              <a:latin typeface="Leelawadee"/>
              <a:cs typeface="Leelawadee"/>
            </a:endParaRPr>
          </a:p>
          <a:p>
            <a:r>
              <a:rPr lang="fr-FR">
                <a:latin typeface="Leelawadee"/>
                <a:cs typeface="Leelawadee"/>
              </a:rPr>
              <a:t>Sur </a:t>
            </a:r>
            <a:r>
              <a:rPr lang="fr-FR" err="1">
                <a:latin typeface="Leelawadee"/>
                <a:cs typeface="Leelawadee"/>
              </a:rPr>
              <a:t>Studéa</a:t>
            </a:r>
            <a:r>
              <a:rPr lang="fr-FR">
                <a:latin typeface="Leelawadee"/>
                <a:cs typeface="Leelawadee"/>
              </a:rPr>
              <a:t> mise à disposition de la liste des </a:t>
            </a:r>
            <a:r>
              <a:rPr lang="fr-FR" b="1">
                <a:latin typeface="Leelawadee"/>
                <a:cs typeface="Leelawadee"/>
              </a:rPr>
              <a:t>aides régionales et départementales </a:t>
            </a:r>
          </a:p>
          <a:p>
            <a:endParaRPr lang="fr-FR" b="1">
              <a:latin typeface="Leelawadee"/>
              <a:cs typeface="Leelawadee"/>
            </a:endParaRPr>
          </a:p>
          <a:p>
            <a:r>
              <a:rPr lang="fr-FR">
                <a:hlinkClick r:id="rId4"/>
              </a:rPr>
              <a:t>Mes aides d'apprenti - Calcule tes aides logement, transport... (mesaidesapprenti.fr)</a:t>
            </a:r>
            <a:endParaRPr lang="fr-FR" b="1">
              <a:latin typeface="Leelawadee"/>
              <a:cs typeface="Leelawadee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25ABFD0-CB90-EB28-1EAF-290208B8F7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/>
              <a:t>Aides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D05CEB-5311-B888-E6AC-1B6C3D02D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2873AD-9B4D-4665-B817-671E5C620CB6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2019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:a16="http://schemas.microsoft.com/office/drawing/2014/main" id="{7BD0EC75-0AD4-26F2-70F4-FA7C0C3D9B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r="3158" b="64464"/>
          <a:stretch/>
        </p:blipFill>
        <p:spPr>
          <a:xfrm>
            <a:off x="36513" y="3438707"/>
            <a:ext cx="12192000" cy="3419293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59C58E7-EFB8-B4A3-97EA-7272FBC3EB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/>
              <a:t>A qui poser mes questions en cas de problème ?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4C13913-A0FC-AB33-5CFB-B50F1207337A}"/>
              </a:ext>
            </a:extLst>
          </p:cNvPr>
          <p:cNvSpPr/>
          <p:nvPr/>
        </p:nvSpPr>
        <p:spPr>
          <a:xfrm>
            <a:off x="5235703" y="2558142"/>
            <a:ext cx="1776549" cy="1741715"/>
          </a:xfrm>
          <a:prstGeom prst="ellipse">
            <a:avLst/>
          </a:prstGeom>
          <a:solidFill>
            <a:srgbClr val="FF9933"/>
          </a:solidFill>
          <a:ln>
            <a:solidFill>
              <a:srgbClr val="FF99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J’ai un problème, </a:t>
            </a:r>
          </a:p>
          <a:p>
            <a:pPr algn="ctr"/>
            <a:r>
              <a:rPr lang="fr-FR"/>
              <a:t>J’en parle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286FB153-50B6-D42F-336F-AF4F25E7468B}"/>
              </a:ext>
            </a:extLst>
          </p:cNvPr>
          <p:cNvGrpSpPr/>
          <p:nvPr/>
        </p:nvGrpSpPr>
        <p:grpSpPr>
          <a:xfrm>
            <a:off x="772906" y="1109751"/>
            <a:ext cx="3763909" cy="2136949"/>
            <a:chOff x="772906" y="1109751"/>
            <a:chExt cx="3763909" cy="21369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8D22E3C-D18A-F839-4413-138FF7F016D9}"/>
                </a:ext>
              </a:extLst>
            </p:cNvPr>
            <p:cNvSpPr/>
            <p:nvPr/>
          </p:nvSpPr>
          <p:spPr>
            <a:xfrm>
              <a:off x="773010" y="1109751"/>
              <a:ext cx="3762000" cy="337979"/>
            </a:xfrm>
            <a:prstGeom prst="rect">
              <a:avLst/>
            </a:prstGeom>
            <a:solidFill>
              <a:srgbClr val="5B5B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latin typeface="Gill Sans MT" panose="020B0502020104020203" pitchFamily="34" charset="0"/>
                </a:rPr>
                <a:t>En formation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7B4349AF-EA79-55E9-0813-0E67EB0108D5}"/>
                </a:ext>
              </a:extLst>
            </p:cNvPr>
            <p:cNvSpPr txBox="1"/>
            <p:nvPr/>
          </p:nvSpPr>
          <p:spPr>
            <a:xfrm>
              <a:off x="774713" y="1496788"/>
              <a:ext cx="3762102" cy="4731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400"/>
                <a:t>« J’ai des difficultés d’apprentissage, d’acquisition de compétences. » 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EF3943EC-AFCC-95FB-B880-C96C0E380E26}"/>
                </a:ext>
              </a:extLst>
            </p:cNvPr>
            <p:cNvSpPr txBox="1"/>
            <p:nvPr/>
          </p:nvSpPr>
          <p:spPr>
            <a:xfrm>
              <a:off x="772906" y="2495423"/>
              <a:ext cx="3762103" cy="75127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fr-FR" sz="1400"/>
                <a:t>Je peux en parler à : Responsable pédagogique, Tuteur pédagogique, Direction des études, tuteur entreprise, …</a:t>
              </a:r>
              <a:endParaRPr lang="fr-FR" sz="1400">
                <a:cs typeface="Calibri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8B74D732-7EED-464F-E790-92AF073AA816}"/>
                </a:ext>
              </a:extLst>
            </p:cNvPr>
            <p:cNvSpPr txBox="1"/>
            <p:nvPr/>
          </p:nvSpPr>
          <p:spPr>
            <a:xfrm>
              <a:off x="774713" y="2068101"/>
              <a:ext cx="3762102" cy="2783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400"/>
                <a:t>« Je n’ai pas de bons résultats d’évaluation. » 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DD65FE9-9874-A420-EA52-E07D8B643FA3}"/>
                </a:ext>
              </a:extLst>
            </p:cNvPr>
            <p:cNvSpPr/>
            <p:nvPr/>
          </p:nvSpPr>
          <p:spPr>
            <a:xfrm>
              <a:off x="773011" y="1109752"/>
              <a:ext cx="3762000" cy="2136948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3401E9BD-453C-4AFD-D59A-F09640389729}"/>
              </a:ext>
            </a:extLst>
          </p:cNvPr>
          <p:cNvGrpSpPr/>
          <p:nvPr/>
        </p:nvGrpSpPr>
        <p:grpSpPr>
          <a:xfrm>
            <a:off x="772907" y="3718236"/>
            <a:ext cx="3774449" cy="2584042"/>
            <a:chOff x="772907" y="3718236"/>
            <a:chExt cx="3774449" cy="25840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A0AE16-794B-0BE9-0043-ADAFD2EA42AB}"/>
                </a:ext>
              </a:extLst>
            </p:cNvPr>
            <p:cNvSpPr/>
            <p:nvPr/>
          </p:nvSpPr>
          <p:spPr>
            <a:xfrm>
              <a:off x="773010" y="3718236"/>
              <a:ext cx="3762102" cy="373747"/>
            </a:xfrm>
            <a:prstGeom prst="rect">
              <a:avLst/>
            </a:prstGeom>
            <a:solidFill>
              <a:srgbClr val="5B5B5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latin typeface="Gill Sans MT" panose="020B0502020104020203" pitchFamily="34" charset="0"/>
                </a:rPr>
                <a:t>En entreprise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C6DB8FA-0D50-8F93-FD27-26AEE059D3B2}"/>
                </a:ext>
              </a:extLst>
            </p:cNvPr>
            <p:cNvSpPr txBox="1"/>
            <p:nvPr/>
          </p:nvSpPr>
          <p:spPr>
            <a:xfrm>
              <a:off x="773010" y="4149759"/>
              <a:ext cx="37621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/>
                <a:t>« Dans l’entreprise, c’est compliqué avec mon employeur. » 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15DEF42-789D-59B7-9C8C-B62A3C3CB295}"/>
                </a:ext>
              </a:extLst>
            </p:cNvPr>
            <p:cNvSpPr txBox="1"/>
            <p:nvPr/>
          </p:nvSpPr>
          <p:spPr>
            <a:xfrm>
              <a:off x="772907" y="5563614"/>
              <a:ext cx="3762103" cy="738664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fr-FR" sz="1400"/>
                <a:t>Je peux en parler à : Responsable pédagogique, Relations entreprises 3iS, tuteur pédagogique, tuteur entreprise, employeur, …</a:t>
              </a:r>
              <a:endParaRPr lang="fr-FR" sz="1400">
                <a:cs typeface="Calibri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DF4DC6D-E2A0-03CD-F549-B52C53722C89}"/>
                </a:ext>
              </a:extLst>
            </p:cNvPr>
            <p:cNvSpPr txBox="1"/>
            <p:nvPr/>
          </p:nvSpPr>
          <p:spPr>
            <a:xfrm>
              <a:off x="773010" y="4642908"/>
              <a:ext cx="37621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/>
                <a:t>« Je n’ai pas de journée de repos.» 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FB6F3E0-5F07-257D-83BF-D51B36017122}"/>
                </a:ext>
              </a:extLst>
            </p:cNvPr>
            <p:cNvSpPr txBox="1"/>
            <p:nvPr/>
          </p:nvSpPr>
          <p:spPr>
            <a:xfrm>
              <a:off x="785254" y="4920613"/>
              <a:ext cx="37621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/>
                <a:t>« Mes missions ne correspondent pas à ma formation. »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4A4D50A-0E70-3673-8308-0F4236392D20}"/>
                </a:ext>
              </a:extLst>
            </p:cNvPr>
            <p:cNvSpPr/>
            <p:nvPr/>
          </p:nvSpPr>
          <p:spPr>
            <a:xfrm>
              <a:off x="773010" y="3722442"/>
              <a:ext cx="3762000" cy="256856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id="{D5AC42B4-65C2-B933-BF7A-414A8363BDF4}"/>
              </a:ext>
            </a:extLst>
          </p:cNvPr>
          <p:cNvSpPr/>
          <p:nvPr/>
        </p:nvSpPr>
        <p:spPr>
          <a:xfrm rot="2366037">
            <a:off x="6707589" y="2409218"/>
            <a:ext cx="192352" cy="119742"/>
          </a:xfrm>
          <a:prstGeom prst="triangle">
            <a:avLst/>
          </a:prstGeom>
          <a:solidFill>
            <a:srgbClr val="FF99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Triangle isocèle 41">
            <a:extLst>
              <a:ext uri="{FF2B5EF4-FFF2-40B4-BE49-F238E27FC236}">
                <a16:creationId xmlns:a16="http://schemas.microsoft.com/office/drawing/2014/main" id="{0D1E0824-D08B-138B-E111-C50993B2E639}"/>
              </a:ext>
            </a:extLst>
          </p:cNvPr>
          <p:cNvSpPr/>
          <p:nvPr/>
        </p:nvSpPr>
        <p:spPr>
          <a:xfrm rot="8569567">
            <a:off x="6707090" y="4452860"/>
            <a:ext cx="192352" cy="119742"/>
          </a:xfrm>
          <a:prstGeom prst="triangle">
            <a:avLst/>
          </a:prstGeom>
          <a:solidFill>
            <a:srgbClr val="FF99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Triangle isocèle 42">
            <a:extLst>
              <a:ext uri="{FF2B5EF4-FFF2-40B4-BE49-F238E27FC236}">
                <a16:creationId xmlns:a16="http://schemas.microsoft.com/office/drawing/2014/main" id="{5CD2B00C-6D76-069F-2746-9CD4A240C5C6}"/>
              </a:ext>
            </a:extLst>
          </p:cNvPr>
          <p:cNvSpPr/>
          <p:nvPr/>
        </p:nvSpPr>
        <p:spPr>
          <a:xfrm rot="13373190">
            <a:off x="5292062" y="4449358"/>
            <a:ext cx="192352" cy="119742"/>
          </a:xfrm>
          <a:prstGeom prst="triangle">
            <a:avLst/>
          </a:prstGeom>
          <a:solidFill>
            <a:srgbClr val="FF99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Triangle isocèle 43">
            <a:extLst>
              <a:ext uri="{FF2B5EF4-FFF2-40B4-BE49-F238E27FC236}">
                <a16:creationId xmlns:a16="http://schemas.microsoft.com/office/drawing/2014/main" id="{D0AD2714-AA5D-4161-20CC-6F8F98E44EB2}"/>
              </a:ext>
            </a:extLst>
          </p:cNvPr>
          <p:cNvSpPr/>
          <p:nvPr/>
        </p:nvSpPr>
        <p:spPr>
          <a:xfrm rot="19443003">
            <a:off x="5292062" y="2406817"/>
            <a:ext cx="192352" cy="119742"/>
          </a:xfrm>
          <a:prstGeom prst="triangle">
            <a:avLst/>
          </a:prstGeom>
          <a:solidFill>
            <a:srgbClr val="FF99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01144EBA-D3C2-85A9-0785-38A23E0BB853}"/>
              </a:ext>
            </a:extLst>
          </p:cNvPr>
          <p:cNvGrpSpPr/>
          <p:nvPr/>
        </p:nvGrpSpPr>
        <p:grpSpPr>
          <a:xfrm>
            <a:off x="7693284" y="1109752"/>
            <a:ext cx="3762103" cy="2127336"/>
            <a:chOff x="7693387" y="757641"/>
            <a:chExt cx="3762103" cy="21273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D8A74D5-AD97-544A-4E4E-8BBBBDA43E50}"/>
                </a:ext>
              </a:extLst>
            </p:cNvPr>
            <p:cNvSpPr/>
            <p:nvPr/>
          </p:nvSpPr>
          <p:spPr>
            <a:xfrm>
              <a:off x="7693387" y="757641"/>
              <a:ext cx="3762000" cy="373747"/>
            </a:xfrm>
            <a:prstGeom prst="rect">
              <a:avLst/>
            </a:prstGeom>
            <a:solidFill>
              <a:srgbClr val="5B5B5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latin typeface="Gill Sans MT" panose="020B0502020104020203" pitchFamily="34" charset="0"/>
                </a:rPr>
                <a:t>Santé, situation de handicap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4D8C5785-F813-6309-2E77-9FE43FA09AAA}"/>
                </a:ext>
              </a:extLst>
            </p:cNvPr>
            <p:cNvSpPr txBox="1"/>
            <p:nvPr/>
          </p:nvSpPr>
          <p:spPr>
            <a:xfrm>
              <a:off x="7693387" y="1146232"/>
              <a:ext cx="33651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/>
                <a:t>« J’ai un problème de santé.» 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D8398941-5886-B20A-4AAD-796BA7D548A1}"/>
                </a:ext>
              </a:extLst>
            </p:cNvPr>
            <p:cNvSpPr txBox="1"/>
            <p:nvPr/>
          </p:nvSpPr>
          <p:spPr>
            <a:xfrm>
              <a:off x="7693387" y="1715426"/>
              <a:ext cx="3762103" cy="116955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fr-FR" sz="1400"/>
                <a:t>Je peux en parler à : Tuteur entreprise ou pédagogique, employeur, Responsable pédagogique, Direction des études, </a:t>
              </a:r>
              <a:r>
                <a:rPr lang="fr-FR" sz="1400" err="1"/>
                <a:t>Référent.e</a:t>
              </a:r>
              <a:r>
                <a:rPr lang="fr-FR" sz="1400"/>
                <a:t> Handicap, Médecin traitant, Médecine du travail, …</a:t>
              </a:r>
              <a:endParaRPr lang="fr-FR" sz="1400">
                <a:cs typeface="Calibri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59F8BDB-04C8-7928-4F8F-013B0926601B}"/>
                </a:ext>
              </a:extLst>
            </p:cNvPr>
            <p:cNvSpPr/>
            <p:nvPr/>
          </p:nvSpPr>
          <p:spPr>
            <a:xfrm>
              <a:off x="7693387" y="757641"/>
              <a:ext cx="3762000" cy="2127336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FBE7EFD3-F28A-6265-0E69-828F4B80044A}"/>
                </a:ext>
              </a:extLst>
            </p:cNvPr>
            <p:cNvSpPr txBox="1"/>
            <p:nvPr/>
          </p:nvSpPr>
          <p:spPr>
            <a:xfrm>
              <a:off x="7693387" y="1425761"/>
              <a:ext cx="33651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/>
                <a:t>« J’ai un handicap, maladie chronique, ….» 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3C4B9146-1B2F-9A2B-2701-61F64B5C757C}"/>
              </a:ext>
            </a:extLst>
          </p:cNvPr>
          <p:cNvGrpSpPr/>
          <p:nvPr/>
        </p:nvGrpSpPr>
        <p:grpSpPr>
          <a:xfrm>
            <a:off x="7693284" y="3718236"/>
            <a:ext cx="3763515" cy="2572771"/>
            <a:chOff x="7693284" y="3718236"/>
            <a:chExt cx="3763515" cy="2572771"/>
          </a:xfrm>
        </p:grpSpPr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C9980F99-EFD9-F037-5120-AB0F94225DB8}"/>
                </a:ext>
              </a:extLst>
            </p:cNvPr>
            <p:cNvGrpSpPr/>
            <p:nvPr/>
          </p:nvGrpSpPr>
          <p:grpSpPr>
            <a:xfrm>
              <a:off x="7693284" y="3718236"/>
              <a:ext cx="3762103" cy="2572771"/>
              <a:chOff x="7693387" y="4055207"/>
              <a:chExt cx="3762103" cy="2572771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3190C1-1163-24C4-2CC3-EE7F9E461137}"/>
                  </a:ext>
                </a:extLst>
              </p:cNvPr>
              <p:cNvSpPr/>
              <p:nvPr/>
            </p:nvSpPr>
            <p:spPr>
              <a:xfrm>
                <a:off x="7693387" y="4055207"/>
                <a:ext cx="3762000" cy="373747"/>
              </a:xfrm>
              <a:prstGeom prst="rect">
                <a:avLst/>
              </a:prstGeom>
              <a:solidFill>
                <a:srgbClr val="5B5B5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fr-FR" sz="1400">
                    <a:latin typeface="Gill Sans MT"/>
                  </a:rPr>
                  <a:t>Malaise psychologique,</a:t>
                </a:r>
              </a:p>
              <a:p>
                <a:pPr algn="ctr"/>
                <a:r>
                  <a:rPr lang="fr-FR" sz="1400">
                    <a:latin typeface="Gill Sans MT"/>
                  </a:rPr>
                  <a:t>difficulté d’ordre sociale ou financière…</a:t>
                </a: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1FE7B64-A1B6-39DD-B7A2-886FD642A5AE}"/>
                  </a:ext>
                </a:extLst>
              </p:cNvPr>
              <p:cNvSpPr txBox="1"/>
              <p:nvPr/>
            </p:nvSpPr>
            <p:spPr>
              <a:xfrm>
                <a:off x="7693387" y="4503146"/>
                <a:ext cx="33651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/>
                  <a:t>« Je me sens mal à l’aise dans l’entreprise. » </a:t>
                </a: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1D4D79EE-0FF2-376C-A703-1919D8A5E7A8}"/>
                  </a:ext>
                </a:extLst>
              </p:cNvPr>
              <p:cNvSpPr txBox="1"/>
              <p:nvPr/>
            </p:nvSpPr>
            <p:spPr>
              <a:xfrm>
                <a:off x="7693387" y="5242983"/>
                <a:ext cx="3762103" cy="138499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fr-FR" sz="1400"/>
                  <a:t>Je peux en parler à : Tuteur entreprise ou Pédagogique, employeur, Responsable pédagogique, Direction des études, </a:t>
                </a:r>
                <a:r>
                  <a:rPr lang="fr-FR" sz="1400" err="1"/>
                  <a:t>Référent.e</a:t>
                </a:r>
                <a:r>
                  <a:rPr lang="fr-FR" sz="1400"/>
                  <a:t> Handicap, Egalité Diversité, </a:t>
                </a:r>
                <a:r>
                  <a:rPr lang="fr-FR" sz="1400" err="1"/>
                  <a:t>Référent.e</a:t>
                </a:r>
                <a:r>
                  <a:rPr lang="fr-FR" sz="1400"/>
                  <a:t>  Harcèlement et Violences Sexuelles et Sexistes, …</a:t>
                </a:r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4E60228-0072-A434-5E68-ED6CC89A4843}"/>
                </a:ext>
              </a:extLst>
            </p:cNvPr>
            <p:cNvSpPr/>
            <p:nvPr/>
          </p:nvSpPr>
          <p:spPr>
            <a:xfrm>
              <a:off x="7694799" y="3722442"/>
              <a:ext cx="3762000" cy="256856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4E843E0D-D2E2-B495-3990-DA109723B804}"/>
                </a:ext>
              </a:extLst>
            </p:cNvPr>
            <p:cNvSpPr txBox="1"/>
            <p:nvPr/>
          </p:nvSpPr>
          <p:spPr>
            <a:xfrm>
              <a:off x="7693284" y="4449910"/>
              <a:ext cx="33651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/>
                <a:t>« J’ai des difficultés personnelles. » </a:t>
              </a:r>
            </a:p>
          </p:txBody>
        </p:sp>
      </p:grp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7F35B980-17D0-9A3B-9CB1-12C82FD588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2873AD-9B4D-4665-B817-671E5C620CB6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146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1">
            <a:extLst>
              <a:ext uri="{FF2B5EF4-FFF2-40B4-BE49-F238E27FC236}">
                <a16:creationId xmlns:a16="http://schemas.microsoft.com/office/drawing/2014/main" id="{7AE5D00B-0F58-D2AE-0B21-4FF783F8481A}"/>
              </a:ext>
            </a:extLst>
          </p:cNvPr>
          <p:cNvSpPr/>
          <p:nvPr/>
        </p:nvSpPr>
        <p:spPr>
          <a:xfrm>
            <a:off x="649339" y="963876"/>
            <a:ext cx="5172891" cy="5201793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155B84E-EA75-5D7A-D52B-04B0F11FAA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1" r="31938" b="66520"/>
          <a:stretch/>
        </p:blipFill>
        <p:spPr>
          <a:xfrm rot="16200000">
            <a:off x="7329058" y="2090847"/>
            <a:ext cx="6312805" cy="322149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55B99AD-ABD2-2554-1774-861E086C2C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 cap="none"/>
              <a:t>Alternance, un contrat Tripartite</a:t>
            </a:r>
          </a:p>
        </p:txBody>
      </p:sp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6388AC80-84A1-8EFE-E68E-4EBE756171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5045084"/>
              </p:ext>
            </p:extLst>
          </p:nvPr>
        </p:nvGraphicFramePr>
        <p:xfrm>
          <a:off x="1534791" y="1499038"/>
          <a:ext cx="3384138" cy="3859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7EA72277-1593-8ECD-EC69-44C34A5E9DA3}"/>
              </a:ext>
            </a:extLst>
          </p:cNvPr>
          <p:cNvSpPr txBox="1">
            <a:spLocks/>
          </p:cNvSpPr>
          <p:nvPr/>
        </p:nvSpPr>
        <p:spPr>
          <a:xfrm>
            <a:off x="6357257" y="963876"/>
            <a:ext cx="5738952" cy="54623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>
                <a:solidFill>
                  <a:schemeClr val="accent2"/>
                </a:solidFill>
                <a:latin typeface="Leelawadee"/>
                <a:cs typeface="Leelawadee"/>
              </a:rPr>
              <a:t>Alternance a pour objectif</a:t>
            </a:r>
          </a:p>
          <a:p>
            <a:r>
              <a:rPr lang="fr-FR" sz="2000">
                <a:solidFill>
                  <a:schemeClr val="tx1"/>
                </a:solidFill>
                <a:latin typeface="Leelawadee"/>
                <a:cs typeface="Leelawadee"/>
              </a:rPr>
              <a:t>D’acquérir des savoirs et des compétences simultanément à 3iS et en entreprise </a:t>
            </a:r>
            <a:endParaRPr lang="fr-FR" sz="2000">
              <a:solidFill>
                <a:schemeClr val="tx1"/>
              </a:solidFill>
            </a:endParaRPr>
          </a:p>
          <a:p>
            <a:r>
              <a:rPr lang="fr-FR" sz="2000">
                <a:solidFill>
                  <a:schemeClr val="tx1"/>
                </a:solidFill>
                <a:latin typeface="Leelawadee"/>
                <a:cs typeface="Leelawadee"/>
              </a:rPr>
              <a:t>De transformer ces savoirs et compétences en capacités professionnelles. </a:t>
            </a:r>
            <a:endParaRPr lang="fr-FR" sz="2000">
              <a:solidFill>
                <a:schemeClr val="tx1"/>
              </a:solidFill>
            </a:endParaRPr>
          </a:p>
          <a:p>
            <a:endParaRPr lang="fr-FR" sz="2000"/>
          </a:p>
          <a:p>
            <a:r>
              <a:rPr lang="fr-FR" sz="2000">
                <a:solidFill>
                  <a:schemeClr val="accent2"/>
                </a:solidFill>
                <a:latin typeface="Leelawadee"/>
                <a:cs typeface="Leelawadee"/>
              </a:rPr>
              <a:t>Nécessite, l’engagement</a:t>
            </a:r>
            <a:r>
              <a:rPr lang="fr-FR" sz="2000">
                <a:solidFill>
                  <a:schemeClr val="tx1"/>
                </a:solidFill>
                <a:latin typeface="Leelawadee"/>
                <a:cs typeface="Leelawadee"/>
              </a:rPr>
              <a:t> de chacun des acteurs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>
                <a:solidFill>
                  <a:schemeClr val="tx1"/>
                </a:solidFill>
                <a:latin typeface="Leelawadee"/>
                <a:cs typeface="Leelawadee"/>
              </a:rPr>
              <a:t>L’</a:t>
            </a:r>
            <a:r>
              <a:rPr lang="fr-FR" sz="2000" err="1">
                <a:solidFill>
                  <a:schemeClr val="tx1"/>
                </a:solidFill>
                <a:latin typeface="Leelawadee"/>
                <a:cs typeface="Leelawadee"/>
              </a:rPr>
              <a:t>alternant.e</a:t>
            </a:r>
            <a:endParaRPr lang="fr-FR" sz="2000">
              <a:solidFill>
                <a:schemeClr val="tx1"/>
              </a:solidFill>
              <a:latin typeface="Leelawadee"/>
              <a:cs typeface="Leelawade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>
                <a:solidFill>
                  <a:schemeClr val="tx1"/>
                </a:solidFill>
                <a:latin typeface="Leelawadee"/>
                <a:cs typeface="Leelawadee"/>
              </a:rPr>
              <a:t>L’entreprise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>
                <a:solidFill>
                  <a:schemeClr val="tx1"/>
                </a:solidFill>
                <a:latin typeface="Leelawadee"/>
                <a:cs typeface="Leelawadee"/>
              </a:rPr>
              <a:t>3iS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AFABD0-17AE-F605-221F-FC9BE516F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2873AD-9B4D-4665-B817-671E5C620CB6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437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685E446D-B32F-C644-F912-2050EBFAE1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r="3158" b="64464"/>
          <a:stretch/>
        </p:blipFill>
        <p:spPr>
          <a:xfrm>
            <a:off x="1" y="3438707"/>
            <a:ext cx="12192000" cy="3419293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EB9BAB3-39FD-4E36-9C15-3331B13F57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/>
              <a:t>Rupture contrat apprentissage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4A258DB-2477-EE58-445E-782D935E97F4}"/>
              </a:ext>
            </a:extLst>
          </p:cNvPr>
          <p:cNvSpPr txBox="1"/>
          <p:nvPr/>
        </p:nvSpPr>
        <p:spPr>
          <a:xfrm>
            <a:off x="6581774" y="2844451"/>
            <a:ext cx="5330817" cy="338554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>
                <a:latin typeface="Leelawadee" panose="020B0502040204020203" pitchFamily="34" charset="-34"/>
                <a:cs typeface="Leelawadee" panose="020B0502040204020203" pitchFamily="34" charset="-34"/>
              </a:rPr>
              <a:t>Au-delà de ces </a:t>
            </a:r>
            <a:r>
              <a:rPr lang="fr-FR" b="1">
                <a:latin typeface="Leelawadee" panose="020B0502040204020203" pitchFamily="34" charset="-34"/>
                <a:cs typeface="Leelawadee" panose="020B0502040204020203" pitchFamily="34" charset="-34"/>
              </a:rPr>
              <a:t>45 jours</a:t>
            </a:r>
            <a:r>
              <a:rPr lang="fr-FR">
                <a:latin typeface="Leelawadee" panose="020B0502040204020203" pitchFamily="34" charset="-34"/>
                <a:cs typeface="Leelawadee" panose="020B0502040204020203" pitchFamily="34" charset="-34"/>
              </a:rPr>
              <a:t>,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latin typeface="Leelawadee" panose="020B0502040204020203" pitchFamily="34" charset="-34"/>
                <a:cs typeface="Leelawadee" panose="020B0502040204020203" pitchFamily="34" charset="-34"/>
              </a:rPr>
              <a:t>le contrat peut être résilié par accord écrit signé entre l’employeur et l’apprenti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latin typeface="Leelawadee" panose="020B0502040204020203" pitchFamily="34" charset="-34"/>
                <a:cs typeface="Leelawadee" panose="020B0502040204020203" pitchFamily="34" charset="-34"/>
              </a:rPr>
              <a:t>il peut aussi l’être, sous forme de licenciement, dans certaines situations précises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>
                <a:latin typeface="Leelawadee" panose="020B0502040204020203" pitchFamily="34" charset="-34"/>
                <a:cs typeface="Leelawadee" panose="020B0502040204020203" pitchFamily="34" charset="-34"/>
              </a:rPr>
              <a:t>inaptitude décidée par le médecin du travail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>
                <a:latin typeface="Leelawadee" panose="020B0502040204020203" pitchFamily="34" charset="-34"/>
                <a:cs typeface="Leelawadee" panose="020B0502040204020203" pitchFamily="34" charset="-34"/>
              </a:rPr>
              <a:t>décès de l’employeur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>
                <a:latin typeface="Leelawadee" panose="020B0502040204020203" pitchFamily="34" charset="-34"/>
                <a:cs typeface="Leelawadee" panose="020B0502040204020203" pitchFamily="34" charset="-34"/>
              </a:rPr>
              <a:t>faute grave de l’apprenti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>
                <a:latin typeface="Leelawadee" panose="020B0502040204020203" pitchFamily="34" charset="-34"/>
                <a:cs typeface="Leelawadee" panose="020B0502040204020203" pitchFamily="34" charset="-34"/>
              </a:rPr>
              <a:t>liquidation judiciaire sans poursuite d’activité,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>
                <a:solidFill>
                  <a:schemeClr val="accent2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exclusion définitive de 3iS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latin typeface="Leelawadee" panose="020B0502040204020203" pitchFamily="34" charset="-34"/>
                <a:cs typeface="Leelawadee" panose="020B0502040204020203" pitchFamily="34" charset="-34"/>
              </a:rPr>
              <a:t>il peut l’être à l’initiative de l’apprenti, sous forme de démission, mais après sollicitation du </a:t>
            </a:r>
            <a:r>
              <a:rPr lang="fr-FR" b="1">
                <a:latin typeface="Leelawadee" panose="020B0502040204020203" pitchFamily="34" charset="-34"/>
                <a:cs typeface="Leelawadee" panose="020B0502040204020203" pitchFamily="34" charset="-34"/>
              </a:rPr>
              <a:t>médiateur de l'apprentissage</a:t>
            </a:r>
            <a:r>
              <a:rPr lang="fr-FR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fr-FR" sz="1100">
                <a:latin typeface="Leelawadee" panose="020B0502040204020203" pitchFamily="34" charset="-34"/>
                <a:cs typeface="Leelawadee" panose="020B0502040204020203" pitchFamily="34" charset="-34"/>
              </a:rPr>
              <a:t>(1)</a:t>
            </a:r>
            <a:r>
              <a:rPr lang="fr-FR">
                <a:latin typeface="Leelawadee" panose="020B0502040204020203" pitchFamily="34" charset="-34"/>
                <a:cs typeface="Leelawadee" panose="020B0502040204020203" pitchFamily="34" charset="-34"/>
              </a:rPr>
              <a:t>. 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CFD4F96-99AF-F38C-FAB0-027D0EC73513}"/>
              </a:ext>
            </a:extLst>
          </p:cNvPr>
          <p:cNvSpPr txBox="1"/>
          <p:nvPr/>
        </p:nvSpPr>
        <p:spPr>
          <a:xfrm>
            <a:off x="6581774" y="1336930"/>
            <a:ext cx="5330824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>
                <a:latin typeface="Leelawadee" panose="020B0502040204020203" pitchFamily="34" charset="-34"/>
                <a:cs typeface="Leelawadee" panose="020B0502040204020203" pitchFamily="34" charset="-34"/>
              </a:rPr>
              <a:t>Au cours des premiers </a:t>
            </a:r>
            <a:r>
              <a:rPr lang="fr-FR" b="1">
                <a:latin typeface="Leelawadee" panose="020B0502040204020203" pitchFamily="34" charset="-34"/>
                <a:cs typeface="Leelawadee" panose="020B0502040204020203" pitchFamily="34" charset="-34"/>
              </a:rPr>
              <a:t>45 jours </a:t>
            </a:r>
            <a:r>
              <a:rPr lang="fr-FR">
                <a:latin typeface="Leelawadee" panose="020B0502040204020203" pitchFamily="34" charset="-34"/>
                <a:cs typeface="Leelawadee" panose="020B0502040204020203" pitchFamily="34" charset="-34"/>
              </a:rPr>
              <a:t>de présence en entreprise, l’employeur ou l’apprenti peut librement rompre le contrat. La rupture doit être notifiée par écrit à 3iS, Inspection du travail (DREETS).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D9A74D4-A443-AEA1-9C6E-9A5409158F36}"/>
              </a:ext>
            </a:extLst>
          </p:cNvPr>
          <p:cNvSpPr txBox="1"/>
          <p:nvPr/>
        </p:nvSpPr>
        <p:spPr>
          <a:xfrm>
            <a:off x="1228726" y="2680683"/>
            <a:ext cx="3638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fr-FR" sz="240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97E0C99-9BA0-6A88-66D0-EE5BB548CF76}"/>
              </a:ext>
            </a:extLst>
          </p:cNvPr>
          <p:cNvSpPr txBox="1"/>
          <p:nvPr/>
        </p:nvSpPr>
        <p:spPr>
          <a:xfrm>
            <a:off x="460375" y="6324274"/>
            <a:ext cx="110394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rabicParenBoth"/>
            </a:pPr>
            <a:r>
              <a:rPr lang="fr-FR" sz="1100"/>
              <a:t>Le médiateur de l'apprentissage est un interlocuteur qui est compétent en cas de litige portant sur le contrat d'apprentissage.</a:t>
            </a:r>
            <a:br>
              <a:rPr lang="fr-FR" sz="1100"/>
            </a:br>
            <a:r>
              <a:rPr lang="fr-FR" sz="1100">
                <a:hlinkClick r:id="rId4"/>
              </a:rPr>
              <a:t>Comment saisir le médiateur de l'apprentissage ? | Service-public.fr</a:t>
            </a:r>
            <a:endParaRPr lang="fr-FR" sz="110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E366060-01D0-4181-5DE8-687A3A6BAB03}"/>
              </a:ext>
            </a:extLst>
          </p:cNvPr>
          <p:cNvSpPr txBox="1"/>
          <p:nvPr/>
        </p:nvSpPr>
        <p:spPr>
          <a:xfrm>
            <a:off x="771528" y="2003574"/>
            <a:ext cx="487680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2400" b="1">
                <a:latin typeface="Gill Sans MT" panose="020B0502020104020203" pitchFamily="34" charset="0"/>
                <a:cs typeface="Leelawadee" panose="020B0502040204020203" pitchFamily="34" charset="-34"/>
              </a:rPr>
              <a:t>La situation est grave, </a:t>
            </a:r>
            <a:br>
              <a:rPr lang="fr-FR" sz="2400" b="1">
                <a:latin typeface="Gill Sans MT" panose="020B0502020104020203" pitchFamily="34" charset="0"/>
                <a:cs typeface="Leelawadee" panose="020B0502040204020203" pitchFamily="34" charset="-34"/>
              </a:rPr>
            </a:br>
            <a:r>
              <a:rPr lang="fr-FR" sz="2400" b="1">
                <a:latin typeface="Gill Sans MT" panose="020B0502020104020203" pitchFamily="34" charset="0"/>
                <a:cs typeface="Leelawadee" panose="020B0502040204020203" pitchFamily="34" charset="-34"/>
              </a:rPr>
              <a:t>puis-je rompre mon </a:t>
            </a:r>
            <a:br>
              <a:rPr lang="fr-FR" sz="2400" b="1">
                <a:latin typeface="Gill Sans MT" panose="020B0502020104020203" pitchFamily="34" charset="0"/>
                <a:cs typeface="Leelawadee" panose="020B0502040204020203" pitchFamily="34" charset="-34"/>
              </a:rPr>
            </a:br>
            <a:r>
              <a:rPr lang="fr-FR" sz="2400" b="1">
                <a:latin typeface="Gill Sans MT" panose="020B0502020104020203" pitchFamily="34" charset="0"/>
                <a:cs typeface="Leelawadee" panose="020B0502040204020203" pitchFamily="34" charset="-34"/>
              </a:rPr>
              <a:t>contrat d’apprentissage </a:t>
            </a:r>
            <a:r>
              <a:rPr lang="fr-FR" sz="1100">
                <a:latin typeface="Gill Sans MT" panose="020B0502020104020203" pitchFamily="34" charset="0"/>
                <a:cs typeface="Leelawadee" panose="020B0502040204020203" pitchFamily="34" charset="-34"/>
              </a:rPr>
              <a:t> </a:t>
            </a:r>
            <a:r>
              <a:rPr lang="fr-FR" sz="2400" b="1">
                <a:latin typeface="Gill Sans MT" panose="020B0502020104020203" pitchFamily="34" charset="0"/>
                <a:cs typeface="Leelawadee" panose="020B0502040204020203" pitchFamily="34" charset="-34"/>
              </a:rPr>
              <a:t>?</a:t>
            </a:r>
          </a:p>
          <a:p>
            <a:pPr algn="r"/>
            <a:endParaRPr lang="fr-FR" sz="2400" b="1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r"/>
            <a:r>
              <a:rPr lang="fr-FR" sz="2400">
                <a:solidFill>
                  <a:schemeClr val="accent2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Je commence par en parler à mon référent pédagogique et les relations entreprises. </a:t>
            </a:r>
          </a:p>
          <a:p>
            <a:pPr algn="r"/>
            <a:endParaRPr lang="fr-FR" sz="240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r"/>
            <a:r>
              <a:rPr lang="fr-FR" sz="1600">
                <a:latin typeface="Leelawadee" panose="020B0502040204020203" pitchFamily="34" charset="-34"/>
                <a:cs typeface="Leelawadee" panose="020B0502040204020203" pitchFamily="34" charset="-34"/>
              </a:rPr>
              <a:t>Art. L6222-18 du Code du travail</a:t>
            </a:r>
            <a:endParaRPr lang="fr-FR" sz="2400" b="1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E90844B8-73EB-1310-2C40-0F974222ED53}"/>
              </a:ext>
            </a:extLst>
          </p:cNvPr>
          <p:cNvCxnSpPr>
            <a:cxnSpLocks/>
          </p:cNvCxnSpPr>
          <p:nvPr/>
        </p:nvCxnSpPr>
        <p:spPr>
          <a:xfrm>
            <a:off x="6132513" y="1247775"/>
            <a:ext cx="0" cy="49822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B274FD-B2E7-2A48-D56F-3C167BFFF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849" y="6335961"/>
            <a:ext cx="2743200" cy="365125"/>
          </a:xfrm>
        </p:spPr>
        <p:txBody>
          <a:bodyPr/>
          <a:lstStyle/>
          <a:p>
            <a:fld id="{942873AD-9B4D-4665-B817-671E5C620CB6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3" name="Espace réservé du numéro de diapositive 8">
            <a:extLst>
              <a:ext uri="{FF2B5EF4-FFF2-40B4-BE49-F238E27FC236}">
                <a16:creationId xmlns:a16="http://schemas.microsoft.com/office/drawing/2014/main" id="{AB5AC6B6-6CEF-6D1B-F81D-CD89259BC81A}"/>
              </a:ext>
            </a:extLst>
          </p:cNvPr>
          <p:cNvSpPr txBox="1">
            <a:spLocks/>
          </p:cNvSpPr>
          <p:nvPr/>
        </p:nvSpPr>
        <p:spPr>
          <a:xfrm>
            <a:off x="11034638" y="63457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2873AD-9B4D-4665-B817-671E5C620CB6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222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685E446D-B32F-C644-F912-2050EBFAE1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r="3158" b="64464"/>
          <a:stretch/>
        </p:blipFill>
        <p:spPr>
          <a:xfrm>
            <a:off x="1" y="3438707"/>
            <a:ext cx="12192000" cy="3419293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EB9BAB3-39FD-4E36-9C15-3331B13F57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/>
              <a:t>Rupture contrat de professionnalisation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4A258DB-2477-EE58-445E-782D935E97F4}"/>
              </a:ext>
            </a:extLst>
          </p:cNvPr>
          <p:cNvSpPr txBox="1"/>
          <p:nvPr/>
        </p:nvSpPr>
        <p:spPr>
          <a:xfrm>
            <a:off x="6512501" y="2679928"/>
            <a:ext cx="5330817" cy="36625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>
                <a:latin typeface="Leelawadee" panose="020B0502040204020203" pitchFamily="34" charset="-34"/>
                <a:cs typeface="Leelawadee" panose="020B0502040204020203" pitchFamily="34" charset="-34"/>
              </a:rPr>
              <a:t>Au-delà de la période d'essai,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latin typeface="Leelawadee" panose="020B0502040204020203" pitchFamily="34" charset="-34"/>
                <a:ea typeface="+mn-lt"/>
                <a:cs typeface="Leelawadee" panose="020B0502040204020203" pitchFamily="34" charset="-34"/>
              </a:rPr>
              <a:t>le contrat peut être rompu par l’une des parties du contrat, mais dans des conditions et modalités  encadrées par la loi et par accord écrit signé entre l’employeur et le salarié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latin typeface="Leelawadee" panose="020B0502040204020203" pitchFamily="34" charset="-34"/>
                <a:cs typeface="Leelawadee" panose="020B0502040204020203" pitchFamily="34" charset="-34"/>
              </a:rPr>
              <a:t>il peut aussi l’être, sous forme de licenciement, dans certaines situations précises : </a:t>
            </a:r>
          </a:p>
          <a:p>
            <a:pPr marL="742950" lvl="1" indent="-285750">
              <a:buFont typeface="Arial,Sans-Serif" panose="020B0604020202020204" pitchFamily="34" charset="0"/>
              <a:buChar char="•"/>
            </a:pPr>
            <a:r>
              <a:rPr lang="fr-FR" sz="1400">
                <a:latin typeface="Leelawadee" panose="020B0502040204020203" pitchFamily="34" charset="-34"/>
                <a:ea typeface="+mn-lt"/>
                <a:cs typeface="Leelawadee" panose="020B0502040204020203" pitchFamily="34" charset="-34"/>
              </a:rPr>
              <a:t>inaptitude décidée par le médecin du travail </a:t>
            </a:r>
          </a:p>
          <a:p>
            <a:pPr marL="742950" lvl="1" indent="-285750">
              <a:buFont typeface="Arial,Sans-Serif" panose="020B0604020202020204" pitchFamily="34" charset="0"/>
              <a:buChar char="•"/>
            </a:pPr>
            <a:r>
              <a:rPr lang="fr-FR" sz="1400">
                <a:latin typeface="Leelawadee" panose="020B0502040204020203" pitchFamily="34" charset="-34"/>
                <a:ea typeface="+mn-lt"/>
                <a:cs typeface="Leelawadee" panose="020B0502040204020203" pitchFamily="34" charset="-34"/>
              </a:rPr>
              <a:t>décès de l’employeur </a:t>
            </a:r>
          </a:p>
          <a:p>
            <a:pPr marL="742950" lvl="1" indent="-285750">
              <a:buFont typeface="Arial,Sans-Serif" panose="020B0604020202020204" pitchFamily="34" charset="0"/>
              <a:buChar char="•"/>
            </a:pPr>
            <a:r>
              <a:rPr lang="fr-FR" sz="1400">
                <a:latin typeface="Leelawadee" panose="020B0502040204020203" pitchFamily="34" charset="-34"/>
                <a:ea typeface="+mn-lt"/>
                <a:cs typeface="Leelawadee" panose="020B0502040204020203" pitchFamily="34" charset="-34"/>
              </a:rPr>
              <a:t>faute grave du salarié</a:t>
            </a:r>
          </a:p>
          <a:p>
            <a:pPr marL="742950" lvl="1" indent="-285750">
              <a:buFont typeface="Arial,Sans-Serif" panose="020B0604020202020204" pitchFamily="34" charset="0"/>
              <a:buChar char="•"/>
            </a:pPr>
            <a:r>
              <a:rPr lang="fr-FR" sz="1400">
                <a:latin typeface="Leelawadee" panose="020B0502040204020203" pitchFamily="34" charset="-34"/>
                <a:ea typeface="+mn-lt"/>
                <a:cs typeface="Leelawadee" panose="020B0502040204020203" pitchFamily="34" charset="-34"/>
              </a:rPr>
              <a:t>liquidation judiciaire sans poursuite d’activité,</a:t>
            </a:r>
          </a:p>
          <a:p>
            <a:pPr marL="742950" lvl="1" indent="-285750">
              <a:buFont typeface="Arial,Sans-Serif" panose="020B0604020202020204" pitchFamily="34" charset="0"/>
              <a:buChar char="•"/>
            </a:pPr>
            <a:r>
              <a:rPr lang="fr-FR" sz="1400">
                <a:solidFill>
                  <a:schemeClr val="accent2"/>
                </a:solidFill>
                <a:latin typeface="Leelawadee" panose="020B0502040204020203" pitchFamily="34" charset="-34"/>
                <a:ea typeface="+mn-lt"/>
                <a:cs typeface="Leelawadee" panose="020B0502040204020203" pitchFamily="34" charset="-34"/>
              </a:rPr>
              <a:t>exclusion définitive de3IS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rgbClr val="00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La rupture doit être notifiée par écrit à 3iS, et Inspection du travail (DREETS).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CFD4F96-99AF-F38C-FAB0-027D0EC73513}"/>
              </a:ext>
            </a:extLst>
          </p:cNvPr>
          <p:cNvSpPr txBox="1"/>
          <p:nvPr/>
        </p:nvSpPr>
        <p:spPr>
          <a:xfrm>
            <a:off x="6469205" y="886656"/>
            <a:ext cx="5330824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>
                <a:latin typeface="Leelawadee" panose="020B0502040204020203" pitchFamily="34" charset="-34"/>
                <a:cs typeface="Leelawadee" panose="020B0502040204020203" pitchFamily="34" charset="-34"/>
              </a:rPr>
              <a:t>Le contrat de professionnalisation peut librement être rompu par l'employeur ou l'employé pendant ou à la fin de la période d'essai, sans besoin de motif, en respectant un délai de préavis </a:t>
            </a:r>
            <a:r>
              <a:rPr lang="fr-FR" sz="1100">
                <a:latin typeface="Leelawadee" panose="020B0502040204020203" pitchFamily="34" charset="-34"/>
                <a:cs typeface="Leelawadee" panose="020B0502040204020203" pitchFamily="34" charset="-34"/>
              </a:rPr>
              <a:t>(1)</a:t>
            </a:r>
            <a:r>
              <a:rPr lang="fr-FR">
                <a:latin typeface="Leelawadee" panose="020B0502040204020203" pitchFamily="34" charset="-34"/>
                <a:cs typeface="Leelawadee" panose="020B0502040204020203" pitchFamily="34" charset="-34"/>
              </a:rPr>
              <a:t>. </a:t>
            </a:r>
            <a:r>
              <a:rPr lang="fr-FR">
                <a:latin typeface="Leelawadee" panose="020B0502040204020203" pitchFamily="34" charset="-34"/>
                <a:ea typeface="+mn-lt"/>
                <a:cs typeface="Leelawadee" panose="020B0502040204020203" pitchFamily="34" charset="-34"/>
              </a:rPr>
              <a:t>La rupture doit être notifiée par écrit à 3iS, et Inspection du travail (DREETS).</a:t>
            </a:r>
          </a:p>
          <a:p>
            <a:endParaRPr lang="fr-FR">
              <a:latin typeface="Leelawadee" panose="020B0502040204020203" pitchFamily="34" charset="-34"/>
              <a:ea typeface="+mn-lt"/>
              <a:cs typeface="Leelawadee" panose="020B0502040204020203" pitchFamily="34" charset="-34"/>
            </a:endParaRPr>
          </a:p>
          <a:p>
            <a:endParaRPr lang="fr-FR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D9A74D4-A443-AEA1-9C6E-9A5409158F36}"/>
              </a:ext>
            </a:extLst>
          </p:cNvPr>
          <p:cNvSpPr txBox="1"/>
          <p:nvPr/>
        </p:nvSpPr>
        <p:spPr>
          <a:xfrm>
            <a:off x="1228726" y="2680683"/>
            <a:ext cx="3638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fr-FR" sz="240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97E0C99-9BA0-6A88-66D0-EE5BB548CF76}"/>
              </a:ext>
            </a:extLst>
          </p:cNvPr>
          <p:cNvSpPr txBox="1"/>
          <p:nvPr/>
        </p:nvSpPr>
        <p:spPr>
          <a:xfrm>
            <a:off x="460375" y="6252506"/>
            <a:ext cx="11039475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buAutoNum type="arabicParenBoth"/>
            </a:pPr>
            <a:r>
              <a:rPr lang="fr-FR" sz="1100">
                <a:ea typeface="+mn-lt"/>
                <a:cs typeface="+mn-lt"/>
              </a:rPr>
              <a:t>Art. L. 1221-26 du Code du travail</a:t>
            </a:r>
            <a:endParaRPr lang="fr-FR" sz="1100">
              <a:cs typeface="Calibri"/>
            </a:endParaRPr>
          </a:p>
          <a:p>
            <a:pPr marL="228600" indent="-228600">
              <a:buAutoNum type="arabicParenBoth"/>
            </a:pPr>
            <a:endParaRPr lang="fr-FR" sz="1100">
              <a:cs typeface="Calibri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E366060-01D0-4181-5DE8-687A3A6BAB03}"/>
              </a:ext>
            </a:extLst>
          </p:cNvPr>
          <p:cNvSpPr txBox="1"/>
          <p:nvPr/>
        </p:nvSpPr>
        <p:spPr>
          <a:xfrm>
            <a:off x="771528" y="2003574"/>
            <a:ext cx="504506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2400" b="1">
                <a:latin typeface="Gill Sans MT" panose="020B0502020104020203" pitchFamily="34" charset="0"/>
                <a:cs typeface="Leelawadee" panose="020B0502040204020203" pitchFamily="34" charset="-34"/>
              </a:rPr>
              <a:t>La situation est grave, </a:t>
            </a:r>
            <a:br>
              <a:rPr lang="fr-FR" sz="2400" b="1">
                <a:latin typeface="Gill Sans MT" panose="020B0502020104020203" pitchFamily="34" charset="0"/>
                <a:cs typeface="Leelawadee" panose="020B0502040204020203" pitchFamily="34" charset="-34"/>
              </a:rPr>
            </a:br>
            <a:r>
              <a:rPr lang="fr-FR" sz="2400" b="1">
                <a:latin typeface="Gill Sans MT" panose="020B0502020104020203" pitchFamily="34" charset="0"/>
                <a:cs typeface="Leelawadee" panose="020B0502040204020203" pitchFamily="34" charset="-34"/>
              </a:rPr>
              <a:t>puis-je rompre mon </a:t>
            </a:r>
            <a:br>
              <a:rPr lang="fr-FR" sz="2400" b="1">
                <a:latin typeface="Gill Sans MT" panose="020B0502020104020203" pitchFamily="34" charset="0"/>
                <a:cs typeface="Leelawadee" panose="020B0502040204020203" pitchFamily="34" charset="-34"/>
              </a:rPr>
            </a:br>
            <a:r>
              <a:rPr lang="fr-FR" sz="2400" b="1">
                <a:latin typeface="Gill Sans MT" panose="020B0502020104020203" pitchFamily="34" charset="0"/>
                <a:cs typeface="Leelawadee" panose="020B0502040204020203" pitchFamily="34" charset="-34"/>
              </a:rPr>
              <a:t>contrat de professionnalisation ?</a:t>
            </a:r>
          </a:p>
          <a:p>
            <a:pPr algn="r"/>
            <a:endParaRPr lang="fr-FR" sz="2400" b="1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r"/>
            <a:r>
              <a:rPr lang="fr-FR" sz="2400">
                <a:solidFill>
                  <a:schemeClr val="accent2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Je commence par en parler à mon référent pédagogique et les relations entreprises. </a:t>
            </a:r>
          </a:p>
          <a:p>
            <a:pPr algn="r"/>
            <a:endParaRPr lang="fr-FR" sz="240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r"/>
            <a:endParaRPr lang="fr-FR" sz="160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r"/>
            <a:r>
              <a:rPr lang="fr-FR" sz="1600">
                <a:latin typeface="Leelawadee" panose="020B0502040204020203" pitchFamily="34" charset="-34"/>
                <a:cs typeface="Leelawadee" panose="020B0502040204020203" pitchFamily="34" charset="-34"/>
              </a:rPr>
              <a:t>Art. L. 1221-26 du Code du travail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E90844B8-73EB-1310-2C40-0F974222ED53}"/>
              </a:ext>
            </a:extLst>
          </p:cNvPr>
          <p:cNvCxnSpPr>
            <a:cxnSpLocks/>
          </p:cNvCxnSpPr>
          <p:nvPr/>
        </p:nvCxnSpPr>
        <p:spPr>
          <a:xfrm>
            <a:off x="6132944" y="1247775"/>
            <a:ext cx="0" cy="49822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CB2461E-CE7E-0ED6-EA97-D0AAB6D2F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081" y="6286447"/>
            <a:ext cx="2743200" cy="365125"/>
          </a:xfrm>
        </p:spPr>
        <p:txBody>
          <a:bodyPr/>
          <a:lstStyle/>
          <a:p>
            <a:fld id="{942873AD-9B4D-4665-B817-671E5C620CB6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1168AD53-471C-A086-6C81-DC1199525A7E}"/>
              </a:ext>
            </a:extLst>
          </p:cNvPr>
          <p:cNvSpPr txBox="1">
            <a:spLocks/>
          </p:cNvSpPr>
          <p:nvPr/>
        </p:nvSpPr>
        <p:spPr>
          <a:xfrm>
            <a:off x="11034638" y="63457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2873AD-9B4D-4665-B817-671E5C620CB6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6406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C3FD30E-E7AA-74B1-27B5-181CE877A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1" r="31938" b="66520"/>
          <a:stretch/>
        </p:blipFill>
        <p:spPr>
          <a:xfrm rot="16200000">
            <a:off x="7329058" y="2090847"/>
            <a:ext cx="6312805" cy="322149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F310201-F8CA-8CAF-BF75-B88C4A61E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019"/>
            <a:ext cx="11074400" cy="1443722"/>
          </a:xfrm>
        </p:spPr>
        <p:txBody>
          <a:bodyPr>
            <a:normAutofit/>
          </a:bodyPr>
          <a:lstStyle/>
          <a:p>
            <a:r>
              <a:rPr lang="fr-FR" sz="3600" b="0" cap="none">
                <a:cs typeface="Leelawadee" panose="020B0502040204020203" pitchFamily="34" charset="-34"/>
              </a:rPr>
              <a:t>En cas de rupture de contrat d’alternance au-delà de </a:t>
            </a:r>
            <a:br>
              <a:rPr lang="fr-FR" sz="3600" b="0" cap="none">
                <a:cs typeface="Leelawadee" panose="020B0502040204020203" pitchFamily="34" charset="-34"/>
              </a:rPr>
            </a:br>
            <a:r>
              <a:rPr lang="fr-FR" sz="3600" b="0" cap="none">
                <a:cs typeface="Leelawadee" panose="020B0502040204020203" pitchFamily="34" charset="-34"/>
              </a:rPr>
              <a:t>45 jours en entreprise </a:t>
            </a:r>
            <a:br>
              <a:rPr lang="fr-FR" sz="3600" b="0" cap="none">
                <a:cs typeface="Leelawadee" panose="020B0502040204020203" pitchFamily="34" charset="-34"/>
              </a:rPr>
            </a:br>
            <a:r>
              <a:rPr lang="fr-FR" sz="1600" b="0" cap="none">
                <a:ea typeface="+mn-ea"/>
                <a:cs typeface="Leelawadee" panose="020B0502040204020203" pitchFamily="34" charset="-34"/>
              </a:rPr>
              <a:t>Art. L6222-18-2 / Art. L6332-14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B125F9-6BBB-554A-8099-5A8ED25B8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41707"/>
            <a:ext cx="10515600" cy="39040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z="2400">
                <a:solidFill>
                  <a:schemeClr val="accent2"/>
                </a:solidFill>
                <a:latin typeface="Leelawadee"/>
                <a:cs typeface="Leelawadee"/>
              </a:rPr>
              <a:t>L’</a:t>
            </a:r>
            <a:r>
              <a:rPr lang="fr-FR" sz="2400" err="1">
                <a:solidFill>
                  <a:schemeClr val="accent2"/>
                </a:solidFill>
                <a:latin typeface="Leelawadee"/>
                <a:cs typeface="Leelawadee"/>
              </a:rPr>
              <a:t>alternant.e</a:t>
            </a:r>
            <a:r>
              <a:rPr lang="fr-FR" sz="2400">
                <a:solidFill>
                  <a:schemeClr val="accent2"/>
                </a:solidFill>
                <a:latin typeface="Leelawadee"/>
                <a:cs typeface="Leelawadee"/>
              </a:rPr>
              <a:t> a 6 mois </a:t>
            </a:r>
            <a:r>
              <a:rPr lang="fr-FR" sz="2400">
                <a:latin typeface="Leelawadee"/>
                <a:cs typeface="Leelawadee"/>
              </a:rPr>
              <a:t>pour retrouver une entreprise d’accueil. </a:t>
            </a:r>
            <a:br>
              <a:rPr lang="fr-FR" sz="2400"/>
            </a:br>
            <a:r>
              <a:rPr lang="fr-FR" sz="2400">
                <a:latin typeface="Leelawadee"/>
                <a:cs typeface="Leelawadee"/>
              </a:rPr>
              <a:t>Il/elle conserve son statut de stagiaire de la formation professionnelle ou d'apprenti, et le maintien du financement de la formation pendant ce délai. </a:t>
            </a:r>
            <a:br>
              <a:rPr lang="fr-FR" sz="2400">
                <a:latin typeface="Leelawadee"/>
                <a:cs typeface="Leelawadee"/>
              </a:rPr>
            </a:br>
            <a:r>
              <a:rPr lang="fr-FR" sz="2400">
                <a:latin typeface="Leelawadee"/>
                <a:cs typeface="Leelawadee"/>
              </a:rPr>
              <a:t>-&gt; Le nouveau contrat d’apprentissage devra avoir une durée minimale de 6 mois.</a:t>
            </a:r>
            <a:endParaRPr lang="fr-FR" sz="2400">
              <a:highlight>
                <a:srgbClr val="FFFF00"/>
              </a:highlight>
            </a:endParaRPr>
          </a:p>
          <a:p>
            <a:r>
              <a:rPr lang="fr-FR" sz="2400">
                <a:solidFill>
                  <a:schemeClr val="accent2"/>
                </a:solidFill>
                <a:latin typeface="Leelawadee"/>
                <a:cs typeface="Leelawadee"/>
              </a:rPr>
              <a:t>Au-delà de 6 mois : </a:t>
            </a:r>
            <a:r>
              <a:rPr lang="fr-FR" sz="2400">
                <a:latin typeface="Leelawadee"/>
                <a:cs typeface="Leelawadee"/>
              </a:rPr>
              <a:t>signature d’une convention avec 3iS pour poursuivre le cursus jusqu’au diplôme. Financement de la poursuite d’études par l’</a:t>
            </a:r>
            <a:r>
              <a:rPr lang="fr-FR" sz="2400" err="1">
                <a:latin typeface="Leelawadee"/>
                <a:cs typeface="Leelawadee"/>
              </a:rPr>
              <a:t>apprenant.e</a:t>
            </a:r>
            <a:r>
              <a:rPr lang="fr-FR" sz="2400">
                <a:latin typeface="Leelawadee"/>
                <a:cs typeface="Leelawadee"/>
              </a:rPr>
              <a:t>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0C08C1F-D595-375A-D64F-5D6BD9BB98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/>
              <a:t>En cas de situation grave : rupture de contrat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5DBCA00-0487-0F93-CBC7-59212CF3CF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2873AD-9B4D-4665-B817-671E5C620CB6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3470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6B9076-0911-D5B4-7451-E3131FCCF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727" y="1493451"/>
            <a:ext cx="8009263" cy="3904056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fr-FR">
                <a:latin typeface="Leelawadee"/>
                <a:cs typeface="Leelawadee"/>
              </a:rPr>
              <a:t>Au début de chaque année scolaire, à l’initiative de la direction des études, sont organisées les élections des délégué.es de classe. </a:t>
            </a:r>
            <a:endParaRPr lang="fr-FR"/>
          </a:p>
          <a:p>
            <a:pPr marL="0" indent="0">
              <a:lnSpc>
                <a:spcPct val="120000"/>
              </a:lnSpc>
              <a:buNone/>
            </a:pPr>
            <a:endParaRPr lang="fr-FR"/>
          </a:p>
          <a:p>
            <a:pPr>
              <a:lnSpc>
                <a:spcPct val="120000"/>
              </a:lnSpc>
            </a:pPr>
            <a:r>
              <a:rPr lang="fr-FR">
                <a:latin typeface="Leelawadee"/>
                <a:cs typeface="Leelawadee"/>
              </a:rPr>
              <a:t>La ou le </a:t>
            </a:r>
            <a:r>
              <a:rPr lang="fr-FR" err="1">
                <a:latin typeface="Leelawadee"/>
                <a:cs typeface="Leelawadee"/>
              </a:rPr>
              <a:t>délégué.e</a:t>
            </a:r>
            <a:r>
              <a:rPr lang="fr-FR">
                <a:latin typeface="Leelawadee"/>
                <a:cs typeface="Leelawadee"/>
              </a:rPr>
              <a:t> de classe est un relai officiel d’information montante et descendante entre la promotion ou le groupe qu’il représente et l’équipe pédagogique. </a:t>
            </a:r>
            <a:endParaRPr lang="fr-FR"/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r-FR" sz="2600">
                <a:latin typeface="Leelawadee"/>
                <a:cs typeface="Leelawadee"/>
                <a:sym typeface="Wingdings 3" pitchFamily="18" charset="2"/>
              </a:rPr>
              <a:t>1 titulaire et 1 suppléant par classe</a:t>
            </a:r>
            <a:endParaRPr lang="fr-FR" sz="2600">
              <a:latin typeface="Leelawadee"/>
              <a:cs typeface="Leelawadee"/>
            </a:endParaRP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r-FR" sz="2600">
                <a:latin typeface="Leelawadee"/>
                <a:cs typeface="Leelawadee"/>
              </a:rPr>
              <a:t>Participe aux conseils de classe (2 par an)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r-FR" sz="2600">
                <a:latin typeface="Leelawadee"/>
                <a:cs typeface="Leelawadee"/>
              </a:rPr>
              <a:t>Assiste l’</a:t>
            </a:r>
            <a:r>
              <a:rPr lang="fr-FR" sz="2600" err="1">
                <a:latin typeface="Leelawadee"/>
                <a:cs typeface="Leelawadee"/>
              </a:rPr>
              <a:t>alternant.e</a:t>
            </a:r>
            <a:r>
              <a:rPr lang="fr-FR" sz="2600">
                <a:latin typeface="Leelawadee"/>
                <a:cs typeface="Leelawadee"/>
              </a:rPr>
              <a:t> convoqué devant un conseil de discipline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r-FR" sz="2600">
                <a:latin typeface="Leelawadee"/>
                <a:cs typeface="Leelawadee"/>
              </a:rPr>
              <a:t>Interface constante avec le responsable de filière et le Directeur des Etudes de 3iS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51452E8-7EFB-1F47-4CD9-686743B345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/>
              <a:t>Représentation Délégué.es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A9AACF6-B578-5BDB-3A39-45EAF6F70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2873AD-9B4D-4665-B817-671E5C620CB6}" type="slidenum">
              <a:rPr lang="fr-FR" smtClean="0"/>
              <a:pPr/>
              <a:t>33</a:t>
            </a:fld>
            <a:endParaRPr lang="fr-FR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03F69AC1-D399-408E-642D-1E9DD8E404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0" b="6716"/>
          <a:stretch/>
        </p:blipFill>
        <p:spPr>
          <a:xfrm>
            <a:off x="9242694" y="2206925"/>
            <a:ext cx="2428337" cy="24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579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52E0E1F-4EEE-A5E1-F873-93F3B2F3EB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r="3158" b="64464"/>
          <a:stretch/>
        </p:blipFill>
        <p:spPr>
          <a:xfrm>
            <a:off x="36513" y="3438707"/>
            <a:ext cx="12192000" cy="3419293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B84265-EA3B-CC98-5A0E-5C35720DA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763" y="1398777"/>
            <a:ext cx="4719349" cy="420332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sz="2400" b="1">
                <a:latin typeface="Gill Sans MT"/>
                <a:cs typeface="Leelawadee"/>
              </a:rPr>
              <a:t>Le Conseil de perfectionnement est une Instance consultative qui se réunit une fois par an.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1800">
                <a:latin typeface="Leelawadee"/>
                <a:cs typeface="Leelawadee"/>
              </a:rPr>
              <a:t>Il se compose de </a:t>
            </a:r>
            <a:r>
              <a:rPr lang="fr-FR" sz="1800" err="1">
                <a:latin typeface="Leelawadee"/>
                <a:cs typeface="Leelawadee"/>
              </a:rPr>
              <a:t>professionnel.les</a:t>
            </a:r>
            <a:r>
              <a:rPr lang="fr-FR" sz="1800">
                <a:latin typeface="Leelawadee"/>
                <a:cs typeface="Leelawadee"/>
              </a:rPr>
              <a:t> du secteur. </a:t>
            </a:r>
            <a:endParaRPr lang="fr-FR" sz="1800"/>
          </a:p>
          <a:p>
            <a:pPr marL="0" indent="0">
              <a:lnSpc>
                <a:spcPct val="120000"/>
              </a:lnSpc>
              <a:buNone/>
            </a:pPr>
            <a:r>
              <a:rPr lang="fr-FR" sz="1800">
                <a:solidFill>
                  <a:schemeClr val="accent2"/>
                </a:solidFill>
                <a:latin typeface="Leelawadee"/>
                <a:cs typeface="Leelawadee"/>
              </a:rPr>
              <a:t>Ses objectifs </a:t>
            </a:r>
            <a:r>
              <a:rPr lang="fr-FR" sz="1800">
                <a:latin typeface="Leelawadee"/>
                <a:cs typeface="Leelawadee"/>
              </a:rPr>
              <a:t>sont d’échanger sur les évolutions professionnelles et l’adéquation de la pédagogie afin de favoriser l’insertion des apprenant.es,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1800">
                <a:latin typeface="Leelawadee"/>
                <a:cs typeface="Leelawadee"/>
              </a:rPr>
              <a:t>Il est présidé par le.la </a:t>
            </a:r>
            <a:r>
              <a:rPr lang="fr-FR" sz="1800" err="1">
                <a:latin typeface="Leelawadee"/>
                <a:cs typeface="Leelawadee"/>
              </a:rPr>
              <a:t>directeur.rice</a:t>
            </a:r>
            <a:r>
              <a:rPr lang="fr-FR" sz="1800">
                <a:latin typeface="Leelawadee"/>
                <a:cs typeface="Leelawadee"/>
              </a:rPr>
              <a:t> de l’établissement. 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0B29BF8-E8E0-B330-83C6-8CBB375BCA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/>
              <a:t>Conseil de Perfectionnement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A784EE6-5927-1FDC-D72C-0CFE19EA0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888" y="2282031"/>
            <a:ext cx="4266203" cy="23669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BF7D4C8-D97C-0610-CC69-433E641547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2873AD-9B4D-4665-B817-671E5C620CB6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64918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85FF22C6-C502-3F0F-E9D6-05B8532182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1" r="31938" b="66520"/>
          <a:stretch/>
        </p:blipFill>
        <p:spPr>
          <a:xfrm rot="16200000">
            <a:off x="7329058" y="2090847"/>
            <a:ext cx="6312805" cy="322149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81A9841-D354-F1C8-0281-C496926B3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cap="none"/>
              <a:t>Nous vous sollicitons</a:t>
            </a:r>
            <a:br>
              <a:rPr lang="fr-FR" sz="3600" cap="none"/>
            </a:br>
            <a:r>
              <a:rPr lang="fr-FR" sz="3600" cap="none">
                <a:solidFill>
                  <a:schemeClr val="accent2"/>
                </a:solidFill>
              </a:rPr>
              <a:t>pendant et après la formation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2B0D1D-1E32-E9A0-EA6B-162D9DE6B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5575" y="2551333"/>
            <a:ext cx="5294313" cy="2794382"/>
          </a:xfrm>
        </p:spPr>
        <p:txBody>
          <a:bodyPr anchor="ctr">
            <a:normAutofit/>
          </a:bodyPr>
          <a:lstStyle/>
          <a:p>
            <a:r>
              <a:rPr lang="fr-FR" sz="2000"/>
              <a:t>Évaluation d’intervention</a:t>
            </a:r>
          </a:p>
          <a:p>
            <a:r>
              <a:rPr lang="fr-FR" sz="2000"/>
              <a:t>Enquête insertion 6 mois, </a:t>
            </a:r>
            <a:br>
              <a:rPr lang="fr-FR" sz="2000"/>
            </a:br>
            <a:r>
              <a:rPr lang="fr-FR" sz="2000"/>
              <a:t>2 ans et 5 ans</a:t>
            </a:r>
          </a:p>
          <a:p>
            <a:r>
              <a:rPr lang="fr-FR" sz="2000"/>
              <a:t>Enquête de satisfaction chaque année</a:t>
            </a:r>
          </a:p>
          <a:p>
            <a:r>
              <a:rPr lang="fr-FR" sz="2000"/>
              <a:t>Remontée des pistes d’amélioration et réclamation : </a:t>
            </a:r>
            <a:r>
              <a:rPr lang="fr-FR" sz="1400">
                <a:hlinkClick r:id="rId3"/>
              </a:rPr>
              <a:t>cliquez ici</a:t>
            </a:r>
            <a:endParaRPr lang="fr-FR" sz="200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134DB4F-86F9-6D4D-654E-979D7148BE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/>
              <a:t>Amélioration continue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5920DD3-22A6-F9C1-4BDD-458BB3AECCB7}"/>
              </a:ext>
            </a:extLst>
          </p:cNvPr>
          <p:cNvSpPr txBox="1"/>
          <p:nvPr/>
        </p:nvSpPr>
        <p:spPr>
          <a:xfrm>
            <a:off x="838200" y="3163694"/>
            <a:ext cx="5294313" cy="15696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fr-FR" sz="2400"/>
              <a:t>pour l’amélioration de nos pratiques et des compétences enseignées, on compte sur vos retours car c’est utile pour </a:t>
            </a:r>
            <a:r>
              <a:rPr lang="fr-FR" sz="2400" b="1"/>
              <a:t>vous </a:t>
            </a:r>
            <a:r>
              <a:rPr lang="fr-FR" sz="2400"/>
              <a:t> et les futures promotions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2491FE4-89DB-977A-7F91-8EBE887B142F}"/>
              </a:ext>
            </a:extLst>
          </p:cNvPr>
          <p:cNvCxnSpPr>
            <a:cxnSpLocks/>
          </p:cNvCxnSpPr>
          <p:nvPr/>
        </p:nvCxnSpPr>
        <p:spPr>
          <a:xfrm>
            <a:off x="6132513" y="2647950"/>
            <a:ext cx="0" cy="26193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Graphique 15" descr="Contour de visage en colère contour">
            <a:extLst>
              <a:ext uri="{FF2B5EF4-FFF2-40B4-BE49-F238E27FC236}">
                <a16:creationId xmlns:a16="http://schemas.microsoft.com/office/drawing/2014/main" id="{C766C9AE-A7EE-E2F3-0B5A-0729DF931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2360" y="5792787"/>
            <a:ext cx="540000" cy="540000"/>
          </a:xfrm>
          <a:prstGeom prst="rect">
            <a:avLst/>
          </a:prstGeom>
        </p:spPr>
      </p:pic>
      <p:pic>
        <p:nvPicPr>
          <p:cNvPr id="18" name="Graphique 17" descr="Contour de visage confus contour">
            <a:extLst>
              <a:ext uri="{FF2B5EF4-FFF2-40B4-BE49-F238E27FC236}">
                <a16:creationId xmlns:a16="http://schemas.microsoft.com/office/drawing/2014/main" id="{0E3EC3B4-E1B0-572F-C563-A20AB4C15B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9789" y="5792787"/>
            <a:ext cx="540000" cy="540000"/>
          </a:xfrm>
          <a:prstGeom prst="rect">
            <a:avLst/>
          </a:prstGeom>
        </p:spPr>
      </p:pic>
      <p:pic>
        <p:nvPicPr>
          <p:cNvPr id="20" name="Graphique 19" descr="Contour de visage drôle contour">
            <a:extLst>
              <a:ext uri="{FF2B5EF4-FFF2-40B4-BE49-F238E27FC236}">
                <a16:creationId xmlns:a16="http://schemas.microsoft.com/office/drawing/2014/main" id="{A2B5D6AE-851C-E11D-968B-2FC1AE66C9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67506" y="5792787"/>
            <a:ext cx="540000" cy="540000"/>
          </a:xfrm>
          <a:prstGeom prst="rect">
            <a:avLst/>
          </a:prstGeom>
        </p:spPr>
      </p:pic>
      <p:pic>
        <p:nvPicPr>
          <p:cNvPr id="22" name="Graphique 21" descr="Contour de visage avec grimace contour">
            <a:extLst>
              <a:ext uri="{FF2B5EF4-FFF2-40B4-BE49-F238E27FC236}">
                <a16:creationId xmlns:a16="http://schemas.microsoft.com/office/drawing/2014/main" id="{5C4A5750-DB59-E000-B9A6-58543578B0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85220" y="5792787"/>
            <a:ext cx="540000" cy="540000"/>
          </a:xfrm>
          <a:prstGeom prst="rect">
            <a:avLst/>
          </a:prstGeom>
        </p:spPr>
      </p:pic>
      <p:pic>
        <p:nvPicPr>
          <p:cNvPr id="24" name="Graphique 23" descr="Contour de visage souriant contour">
            <a:extLst>
              <a:ext uri="{FF2B5EF4-FFF2-40B4-BE49-F238E27FC236}">
                <a16:creationId xmlns:a16="http://schemas.microsoft.com/office/drawing/2014/main" id="{97F9F421-A812-1644-0B7F-B6C358BB44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02934" y="5792787"/>
            <a:ext cx="540000" cy="540000"/>
          </a:xfrm>
          <a:prstGeom prst="rect">
            <a:avLst/>
          </a:prstGeom>
        </p:spPr>
      </p:pic>
      <p:pic>
        <p:nvPicPr>
          <p:cNvPr id="26" name="Graphique 25" descr="Contour de visage de plaidoirie contour">
            <a:extLst>
              <a:ext uri="{FF2B5EF4-FFF2-40B4-BE49-F238E27FC236}">
                <a16:creationId xmlns:a16="http://schemas.microsoft.com/office/drawing/2014/main" id="{A64B1BEB-D3F8-63B6-051D-9E16AFA584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20648" y="5792787"/>
            <a:ext cx="540000" cy="540000"/>
          </a:xfrm>
          <a:prstGeom prst="rect">
            <a:avLst/>
          </a:prstGeom>
        </p:spPr>
      </p:pic>
      <p:pic>
        <p:nvPicPr>
          <p:cNvPr id="28" name="Graphique 27" descr="Contour de visage triste contour">
            <a:extLst>
              <a:ext uri="{FF2B5EF4-FFF2-40B4-BE49-F238E27FC236}">
                <a16:creationId xmlns:a16="http://schemas.microsoft.com/office/drawing/2014/main" id="{1363B558-E8F5-DCF7-0AC2-4A6D8D7BFD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738362" y="5792787"/>
            <a:ext cx="540000" cy="540000"/>
          </a:xfrm>
          <a:prstGeom prst="rect">
            <a:avLst/>
          </a:prstGeom>
        </p:spPr>
      </p:pic>
      <p:pic>
        <p:nvPicPr>
          <p:cNvPr id="30" name="Graphique 29" descr="Contour de visage souriant et des cœurs contour">
            <a:extLst>
              <a:ext uri="{FF2B5EF4-FFF2-40B4-BE49-F238E27FC236}">
                <a16:creationId xmlns:a16="http://schemas.microsoft.com/office/drawing/2014/main" id="{7817B473-0851-5010-AA62-5E6BD35C586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856076" y="5792787"/>
            <a:ext cx="540000" cy="540000"/>
          </a:xfrm>
          <a:prstGeom prst="rect">
            <a:avLst/>
          </a:prstGeom>
        </p:spPr>
      </p:pic>
      <p:pic>
        <p:nvPicPr>
          <p:cNvPr id="32" name="Graphique 31" descr="Contour de visage lunettes de soleil contour">
            <a:extLst>
              <a:ext uri="{FF2B5EF4-FFF2-40B4-BE49-F238E27FC236}">
                <a16:creationId xmlns:a16="http://schemas.microsoft.com/office/drawing/2014/main" id="{C6E08CDA-0AFB-22E2-2018-74A6E63A3E3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973790" y="5792787"/>
            <a:ext cx="540000" cy="540000"/>
          </a:xfrm>
          <a:prstGeom prst="rect">
            <a:avLst/>
          </a:prstGeom>
        </p:spPr>
      </p:pic>
      <p:pic>
        <p:nvPicPr>
          <p:cNvPr id="34" name="Graphique 33" descr="Contour de visage surpris contour">
            <a:extLst>
              <a:ext uri="{FF2B5EF4-FFF2-40B4-BE49-F238E27FC236}">
                <a16:creationId xmlns:a16="http://schemas.microsoft.com/office/drawing/2014/main" id="{EA7A7B68-9235-4E1E-7BD9-01AEF1F642F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091504" y="5792787"/>
            <a:ext cx="540000" cy="540000"/>
          </a:xfrm>
          <a:prstGeom prst="rect">
            <a:avLst/>
          </a:prstGeom>
        </p:spPr>
      </p:pic>
      <p:pic>
        <p:nvPicPr>
          <p:cNvPr id="36" name="Graphique 35" descr="Contour de visage fatigué contour">
            <a:extLst>
              <a:ext uri="{FF2B5EF4-FFF2-40B4-BE49-F238E27FC236}">
                <a16:creationId xmlns:a16="http://schemas.microsoft.com/office/drawing/2014/main" id="{539D62EA-7997-D22D-C333-A4DE8C65A2A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209218" y="5792787"/>
            <a:ext cx="540000" cy="540000"/>
          </a:xfrm>
          <a:prstGeom prst="rect">
            <a:avLst/>
          </a:prstGeom>
        </p:spPr>
      </p:pic>
      <p:pic>
        <p:nvPicPr>
          <p:cNvPr id="38" name="Graphique 37" descr="Contour de visage tirant la langue contour">
            <a:extLst>
              <a:ext uri="{FF2B5EF4-FFF2-40B4-BE49-F238E27FC236}">
                <a16:creationId xmlns:a16="http://schemas.microsoft.com/office/drawing/2014/main" id="{CFD02CF1-6A4E-AA33-5EB8-1DBC508861C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326932" y="5792787"/>
            <a:ext cx="540000" cy="540000"/>
          </a:xfrm>
          <a:prstGeom prst="rect">
            <a:avLst/>
          </a:prstGeom>
        </p:spPr>
      </p:pic>
      <p:pic>
        <p:nvPicPr>
          <p:cNvPr id="40" name="Graphique 39" descr="Clin d’œil contour de visage contour">
            <a:extLst>
              <a:ext uri="{FF2B5EF4-FFF2-40B4-BE49-F238E27FC236}">
                <a16:creationId xmlns:a16="http://schemas.microsoft.com/office/drawing/2014/main" id="{813CE79A-E5F0-BDAD-323E-9F4CA9E0987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444646" y="5792787"/>
            <a:ext cx="540000" cy="540000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E1F8DF2-FD8B-CF59-2EE0-626253A63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2873AD-9B4D-4665-B817-671E5C620CB6}" type="slidenum">
              <a:rPr lang="fr-FR" dirty="0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8815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8EEA3C0-FB87-6464-61AF-32ABAF45A3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r="3158" b="64464"/>
          <a:stretch/>
        </p:blipFill>
        <p:spPr>
          <a:xfrm>
            <a:off x="0" y="2994189"/>
            <a:ext cx="12192000" cy="3419293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0BDCC13-E4F1-C919-5B93-D2C4579181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/>
              <a:t>Chronologie de l’alternance</a:t>
            </a:r>
            <a:endParaRPr lang="fr-FR" sz="2400" b="0" cap="none">
              <a:solidFill>
                <a:schemeClr val="tx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F2F36B6-BCE6-94B1-85B7-F2E7AA75814E}"/>
              </a:ext>
            </a:extLst>
          </p:cNvPr>
          <p:cNvSpPr txBox="1"/>
          <p:nvPr/>
        </p:nvSpPr>
        <p:spPr>
          <a:xfrm>
            <a:off x="245877" y="6216506"/>
            <a:ext cx="8907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latin typeface="Leelawadee" panose="020B0502040204020203" pitchFamily="34" charset="-34"/>
                <a:cs typeface="Leelawadee" panose="020B0502040204020203" pitchFamily="34" charset="-34"/>
              </a:rPr>
              <a:t>* Alternance englobe : Contrat d’apprentissage et Contrat de professionnalisation</a:t>
            </a:r>
          </a:p>
        </p:txBody>
      </p:sp>
      <p:sp>
        <p:nvSpPr>
          <p:cNvPr id="15" name="Espace réservé du numéro de diapositive 10">
            <a:extLst>
              <a:ext uri="{FF2B5EF4-FFF2-40B4-BE49-F238E27FC236}">
                <a16:creationId xmlns:a16="http://schemas.microsoft.com/office/drawing/2014/main" id="{ECBC26B3-E726-0250-AAC4-61812C5EBE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887" y="6345763"/>
            <a:ext cx="1401713" cy="365125"/>
          </a:xfrm>
        </p:spPr>
        <p:txBody>
          <a:bodyPr/>
          <a:lstStyle/>
          <a:p>
            <a:pPr algn="ctr"/>
            <a:fld id="{942873AD-9B4D-4665-B817-671E5C620CB6}" type="slidenum">
              <a:rPr lang="fr-FR" smtClean="0"/>
              <a:pPr algn="ctr"/>
              <a:t>4</a:t>
            </a:fld>
            <a:endParaRPr lang="fr-FR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EF2046A0-4482-4536-68C4-1A818CCC2B64}"/>
              </a:ext>
            </a:extLst>
          </p:cNvPr>
          <p:cNvGrpSpPr/>
          <p:nvPr/>
        </p:nvGrpSpPr>
        <p:grpSpPr>
          <a:xfrm>
            <a:off x="878609" y="1955296"/>
            <a:ext cx="10602191" cy="2947408"/>
            <a:chOff x="952500" y="1431202"/>
            <a:chExt cx="10602191" cy="2947408"/>
          </a:xfrm>
        </p:grpSpPr>
        <p:pic>
          <p:nvPicPr>
            <p:cNvPr id="30" name="Graphique 29" descr="Avertissement avec un remplissage uni">
              <a:extLst>
                <a:ext uri="{FF2B5EF4-FFF2-40B4-BE49-F238E27FC236}">
                  <a16:creationId xmlns:a16="http://schemas.microsoft.com/office/drawing/2014/main" id="{F42D5F2A-BF8F-85F7-8C74-14AD7CCA5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44982" y="2714806"/>
              <a:ext cx="339436" cy="339436"/>
            </a:xfrm>
            <a:prstGeom prst="rect">
              <a:avLst/>
            </a:prstGeom>
          </p:spPr>
        </p:pic>
        <p:sp>
          <p:nvSpPr>
            <p:cNvPr id="3" name="Flèche : droite 2">
              <a:extLst>
                <a:ext uri="{FF2B5EF4-FFF2-40B4-BE49-F238E27FC236}">
                  <a16:creationId xmlns:a16="http://schemas.microsoft.com/office/drawing/2014/main" id="{F25C7787-B74D-8BA6-EDDA-4D5F04E35418}"/>
                </a:ext>
              </a:extLst>
            </p:cNvPr>
            <p:cNvSpPr/>
            <p:nvPr/>
          </p:nvSpPr>
          <p:spPr>
            <a:xfrm>
              <a:off x="952500" y="1828800"/>
              <a:ext cx="10602191" cy="2152074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4FB3B2FD-F417-B4CD-97A2-120BC204D29A}"/>
                </a:ext>
              </a:extLst>
            </p:cNvPr>
            <p:cNvGrpSpPr/>
            <p:nvPr/>
          </p:nvGrpSpPr>
          <p:grpSpPr>
            <a:xfrm>
              <a:off x="1033407" y="2169298"/>
              <a:ext cx="1015334" cy="1444567"/>
              <a:chOff x="5588333" y="2706716"/>
              <a:chExt cx="1015334" cy="1444567"/>
            </a:xfrm>
          </p:grpSpPr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id="{01CE1F55-6EAE-EE6A-846B-199A3277A895}"/>
                  </a:ext>
                </a:extLst>
              </p:cNvPr>
              <p:cNvSpPr/>
              <p:nvPr/>
            </p:nvSpPr>
            <p:spPr>
              <a:xfrm>
                <a:off x="5588333" y="2706716"/>
                <a:ext cx="1015334" cy="1444567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7" name="Rectangle : coins arrondis 4">
                <a:extLst>
                  <a:ext uri="{FF2B5EF4-FFF2-40B4-BE49-F238E27FC236}">
                    <a16:creationId xmlns:a16="http://schemas.microsoft.com/office/drawing/2014/main" id="{B01C629B-DA92-D77D-6C52-D8BF4FCF3A68}"/>
                  </a:ext>
                </a:extLst>
              </p:cNvPr>
              <p:cNvSpPr txBox="1"/>
              <p:nvPr/>
            </p:nvSpPr>
            <p:spPr>
              <a:xfrm>
                <a:off x="5637898" y="2756281"/>
                <a:ext cx="916204" cy="13454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1200" kern="1200"/>
                  <a:t>Promesse embauche</a:t>
                </a:r>
              </a:p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1200" kern="1200"/>
                  <a:t>-</a:t>
                </a:r>
              </a:p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1200" kern="1200"/>
                  <a:t>Validation des missions</a:t>
                </a:r>
              </a:p>
            </p:txBody>
          </p:sp>
        </p:grp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2B7EABD-78BB-4CFD-84B0-D03215CCE844}"/>
                </a:ext>
              </a:extLst>
            </p:cNvPr>
            <p:cNvGrpSpPr/>
            <p:nvPr/>
          </p:nvGrpSpPr>
          <p:grpSpPr>
            <a:xfrm>
              <a:off x="2179097" y="2182553"/>
              <a:ext cx="979270" cy="1444567"/>
              <a:chOff x="1166727" y="1076549"/>
              <a:chExt cx="979270" cy="1444567"/>
            </a:xfrm>
          </p:grpSpPr>
          <p:sp>
            <p:nvSpPr>
              <p:cNvPr id="10" name="Rectangle : coins arrondis 9">
                <a:extLst>
                  <a:ext uri="{FF2B5EF4-FFF2-40B4-BE49-F238E27FC236}">
                    <a16:creationId xmlns:a16="http://schemas.microsoft.com/office/drawing/2014/main" id="{6C54B41D-B753-0268-3FAC-47D4740A251A}"/>
                  </a:ext>
                </a:extLst>
              </p:cNvPr>
              <p:cNvSpPr/>
              <p:nvPr/>
            </p:nvSpPr>
            <p:spPr>
              <a:xfrm>
                <a:off x="1166727" y="1076549"/>
                <a:ext cx="979270" cy="1444567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1" name="Rectangle : coins arrondis 4">
                <a:extLst>
                  <a:ext uri="{FF2B5EF4-FFF2-40B4-BE49-F238E27FC236}">
                    <a16:creationId xmlns:a16="http://schemas.microsoft.com/office/drawing/2014/main" id="{0E12A29B-EACA-5A54-5CC1-E949B1D9BAFE}"/>
                  </a:ext>
                </a:extLst>
              </p:cNvPr>
              <p:cNvSpPr txBox="1"/>
              <p:nvPr/>
            </p:nvSpPr>
            <p:spPr>
              <a:xfrm>
                <a:off x="1214531" y="1124353"/>
                <a:ext cx="883662" cy="13489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1200" kern="1200"/>
                  <a:t>Signature contrat d’alternance</a:t>
                </a:r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90BF2AF5-5EE8-E678-EAE4-65C7C82D8BE6}"/>
                </a:ext>
              </a:extLst>
            </p:cNvPr>
            <p:cNvGrpSpPr/>
            <p:nvPr/>
          </p:nvGrpSpPr>
          <p:grpSpPr>
            <a:xfrm>
              <a:off x="3389559" y="1431202"/>
              <a:ext cx="3240000" cy="1444567"/>
              <a:chOff x="2455815" y="262723"/>
              <a:chExt cx="2365882" cy="1444567"/>
            </a:xfrm>
          </p:grpSpPr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6675FE0C-D4D5-56AF-7C84-7095F671B3F5}"/>
                  </a:ext>
                </a:extLst>
              </p:cNvPr>
              <p:cNvSpPr/>
              <p:nvPr/>
            </p:nvSpPr>
            <p:spPr>
              <a:xfrm>
                <a:off x="2455815" y="262723"/>
                <a:ext cx="2365882" cy="1444567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8" name="Rectangle : coins arrondis 4">
                <a:extLst>
                  <a:ext uri="{FF2B5EF4-FFF2-40B4-BE49-F238E27FC236}">
                    <a16:creationId xmlns:a16="http://schemas.microsoft.com/office/drawing/2014/main" id="{2B29CDC8-1EDE-3430-19E6-F11DBD4B9859}"/>
                  </a:ext>
                </a:extLst>
              </p:cNvPr>
              <p:cNvSpPr txBox="1"/>
              <p:nvPr/>
            </p:nvSpPr>
            <p:spPr>
              <a:xfrm>
                <a:off x="2526333" y="333241"/>
                <a:ext cx="2224846" cy="13035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3820" tIns="83820" rIns="83820" bIns="83820" numCol="1" spcCol="1270" anchor="ctr" anchorCtr="0">
                <a:noAutofit/>
              </a:bodyPr>
              <a:lstStyle/>
              <a:p>
                <a:pPr marL="0" lvl="0" indent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2200" kern="1200"/>
                  <a:t>Suivi de la formation à 3iS </a:t>
                </a:r>
              </a:p>
              <a:p>
                <a:pPr marL="0" lvl="0" indent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br>
                  <a:rPr lang="fr-FR" sz="1400" kern="1200"/>
                </a:br>
                <a:r>
                  <a:rPr lang="fr-FR" sz="1400" kern="1200"/>
                  <a:t>Présence Obligatoire</a:t>
                </a:r>
              </a:p>
            </p:txBody>
          </p:sp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B98F493-5106-B05D-79BA-EC9D0DE4DEFC}"/>
                </a:ext>
              </a:extLst>
            </p:cNvPr>
            <p:cNvGrpSpPr/>
            <p:nvPr/>
          </p:nvGrpSpPr>
          <p:grpSpPr>
            <a:xfrm>
              <a:off x="3389559" y="2934043"/>
              <a:ext cx="3240000" cy="1444567"/>
              <a:chOff x="2438365" y="1765564"/>
              <a:chExt cx="2438773" cy="1444567"/>
            </a:xfrm>
          </p:grpSpPr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A4911049-CA3A-165D-EB2C-004D4747440A}"/>
                  </a:ext>
                </a:extLst>
              </p:cNvPr>
              <p:cNvSpPr/>
              <p:nvPr/>
            </p:nvSpPr>
            <p:spPr>
              <a:xfrm>
                <a:off x="2438365" y="1765564"/>
                <a:ext cx="2438773" cy="1444567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Rectangle : coins arrondis 6">
                <a:extLst>
                  <a:ext uri="{FF2B5EF4-FFF2-40B4-BE49-F238E27FC236}">
                    <a16:creationId xmlns:a16="http://schemas.microsoft.com/office/drawing/2014/main" id="{D879CEC8-F6C1-DE16-4512-4AFDC6D20361}"/>
                  </a:ext>
                </a:extLst>
              </p:cNvPr>
              <p:cNvSpPr txBox="1"/>
              <p:nvPr/>
            </p:nvSpPr>
            <p:spPr>
              <a:xfrm>
                <a:off x="2508883" y="1836082"/>
                <a:ext cx="2297737" cy="13035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2000" kern="1200"/>
                  <a:t>Suivi période en entreprise</a:t>
                </a:r>
              </a:p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1400" kern="1200"/>
                  <a:t>Livret d’alternance</a:t>
                </a:r>
                <a:br>
                  <a:rPr lang="fr-FR" sz="1400" kern="1200"/>
                </a:br>
                <a:r>
                  <a:rPr lang="fr-FR" sz="1400" kern="1200"/>
                  <a:t>(STUDEA)</a:t>
                </a:r>
              </a:p>
            </p:txBody>
          </p:sp>
        </p:grpSp>
        <p:pic>
          <p:nvPicPr>
            <p:cNvPr id="19" name="Graphique 18" descr="Avertissement avec un remplissage uni">
              <a:extLst>
                <a:ext uri="{FF2B5EF4-FFF2-40B4-BE49-F238E27FC236}">
                  <a16:creationId xmlns:a16="http://schemas.microsoft.com/office/drawing/2014/main" id="{8F7089CE-BD0C-6081-40AE-2B932EB76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09512" y="2375370"/>
              <a:ext cx="339436" cy="339436"/>
            </a:xfrm>
            <a:prstGeom prst="rect">
              <a:avLst/>
            </a:prstGeom>
          </p:spPr>
        </p:pic>
        <p:pic>
          <p:nvPicPr>
            <p:cNvPr id="20" name="Graphique 19" descr="Avertissement avec un remplissage uni">
              <a:extLst>
                <a:ext uri="{FF2B5EF4-FFF2-40B4-BE49-F238E27FC236}">
                  <a16:creationId xmlns:a16="http://schemas.microsoft.com/office/drawing/2014/main" id="{4BFD21F3-FDF2-4E68-6CAA-924C31490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09512" y="3635765"/>
              <a:ext cx="339436" cy="339436"/>
            </a:xfrm>
            <a:prstGeom prst="rect">
              <a:avLst/>
            </a:prstGeom>
          </p:spPr>
        </p:pic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7C94DAEA-A0EE-5EF7-D256-7DEFBE0D93AB}"/>
                </a:ext>
              </a:extLst>
            </p:cNvPr>
            <p:cNvGrpSpPr/>
            <p:nvPr/>
          </p:nvGrpSpPr>
          <p:grpSpPr>
            <a:xfrm>
              <a:off x="6839582" y="1501582"/>
              <a:ext cx="1963992" cy="2877027"/>
              <a:chOff x="5522412" y="1048683"/>
              <a:chExt cx="1963992" cy="1444567"/>
            </a:xfrm>
          </p:grpSpPr>
          <p:sp>
            <p:nvSpPr>
              <p:cNvPr id="22" name="Rectangle : coins arrondis 21">
                <a:extLst>
                  <a:ext uri="{FF2B5EF4-FFF2-40B4-BE49-F238E27FC236}">
                    <a16:creationId xmlns:a16="http://schemas.microsoft.com/office/drawing/2014/main" id="{ED66577C-A1A2-F42C-3167-A81A277F3999}"/>
                  </a:ext>
                </a:extLst>
              </p:cNvPr>
              <p:cNvSpPr/>
              <p:nvPr/>
            </p:nvSpPr>
            <p:spPr>
              <a:xfrm>
                <a:off x="5522412" y="1048683"/>
                <a:ext cx="1963992" cy="1444567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Rectangle : coins arrondis 4">
                <a:extLst>
                  <a:ext uri="{FF2B5EF4-FFF2-40B4-BE49-F238E27FC236}">
                    <a16:creationId xmlns:a16="http://schemas.microsoft.com/office/drawing/2014/main" id="{D25DE1BC-8F3F-0A73-D22E-D044BDDE1661}"/>
                  </a:ext>
                </a:extLst>
              </p:cNvPr>
              <p:cNvSpPr txBox="1"/>
              <p:nvPr/>
            </p:nvSpPr>
            <p:spPr>
              <a:xfrm>
                <a:off x="5592930" y="1119201"/>
                <a:ext cx="1822956" cy="13035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1800" kern="1200"/>
                  <a:t>Soutenance de Diplomation</a:t>
                </a:r>
              </a:p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1400" kern="1200"/>
                  <a:t>évaluation </a:t>
                </a:r>
                <a:br>
                  <a:rPr lang="fr-FR" sz="1400" kern="1200"/>
                </a:br>
                <a:r>
                  <a:rPr lang="fr-FR" sz="1400" kern="1200"/>
                  <a:t>de la partie entreprise </a:t>
                </a:r>
                <a:br>
                  <a:rPr lang="fr-FR" sz="1400" kern="1200"/>
                </a:br>
                <a:r>
                  <a:rPr lang="fr-FR" sz="1400" kern="1200"/>
                  <a:t>et </a:t>
                </a:r>
                <a:br>
                  <a:rPr lang="fr-FR" sz="1400" kern="1200"/>
                </a:br>
                <a:r>
                  <a:rPr lang="fr-FR" sz="1400" kern="1200"/>
                  <a:t>du cursus 3iS</a:t>
                </a:r>
              </a:p>
            </p:txBody>
          </p:sp>
        </p:grp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B218A6C-C4C5-51C6-FE2D-79F756BA67CD}"/>
                </a:ext>
              </a:extLst>
            </p:cNvPr>
            <p:cNvGrpSpPr/>
            <p:nvPr/>
          </p:nvGrpSpPr>
          <p:grpSpPr>
            <a:xfrm>
              <a:off x="9066618" y="2210432"/>
              <a:ext cx="1975933" cy="1444567"/>
              <a:chOff x="8632247" y="1019893"/>
              <a:chExt cx="1975933" cy="1444567"/>
            </a:xfrm>
          </p:grpSpPr>
          <p:sp>
            <p:nvSpPr>
              <p:cNvPr id="26" name="Rectangle : coins arrondis 25">
                <a:extLst>
                  <a:ext uri="{FF2B5EF4-FFF2-40B4-BE49-F238E27FC236}">
                    <a16:creationId xmlns:a16="http://schemas.microsoft.com/office/drawing/2014/main" id="{A9A869AE-5F7F-5FBD-BED0-6A095A6EC1F0}"/>
                  </a:ext>
                </a:extLst>
              </p:cNvPr>
              <p:cNvSpPr/>
              <p:nvPr/>
            </p:nvSpPr>
            <p:spPr>
              <a:xfrm>
                <a:off x="8632247" y="1019893"/>
                <a:ext cx="1975933" cy="1444567"/>
              </a:xfrm>
              <a:prstGeom prst="roundRect">
                <a:avLst/>
              </a:prstGeom>
              <a:solidFill>
                <a:srgbClr val="ED7D31"/>
              </a:solidFill>
              <a:ln w="12700" cap="flat" cmpd="sng" algn="ctr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Rectangle : coins arrondis 4">
                <a:extLst>
                  <a:ext uri="{FF2B5EF4-FFF2-40B4-BE49-F238E27FC236}">
                    <a16:creationId xmlns:a16="http://schemas.microsoft.com/office/drawing/2014/main" id="{8ED5BEAB-4993-C6F4-6F81-58A30338480F}"/>
                  </a:ext>
                </a:extLst>
              </p:cNvPr>
              <p:cNvSpPr txBox="1"/>
              <p:nvPr/>
            </p:nvSpPr>
            <p:spPr>
              <a:xfrm>
                <a:off x="8702765" y="1090411"/>
                <a:ext cx="1834897" cy="13035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1800" kern="1200">
                    <a:solidFill>
                      <a:prstClr val="white"/>
                    </a:solidFill>
                    <a:latin typeface="Calibri" panose="020F0502020204030204"/>
                    <a:ea typeface="+mn-ea"/>
                    <a:cs typeface="+mn-cs"/>
                  </a:rPr>
                  <a:t>Insertion professionnelle ou poursuites d’études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5991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7">
            <a:extLst>
              <a:ext uri="{FF2B5EF4-FFF2-40B4-BE49-F238E27FC236}">
                <a16:creationId xmlns:a16="http://schemas.microsoft.com/office/drawing/2014/main" id="{EB7053C3-4906-15D1-A42F-C20074880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449" y="1888318"/>
            <a:ext cx="2845419" cy="41505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F01E42E5-E0FE-18CF-5630-1A23A12ED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961" y="1882419"/>
            <a:ext cx="2891882" cy="41253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4">
            <a:extLst>
              <a:ext uri="{FF2B5EF4-FFF2-40B4-BE49-F238E27FC236}">
                <a16:creationId xmlns:a16="http://schemas.microsoft.com/office/drawing/2014/main" id="{7E08E873-91B7-C58F-7589-CE030A07B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0921" y="1880265"/>
            <a:ext cx="2806699" cy="41099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3">
            <a:extLst>
              <a:ext uri="{FF2B5EF4-FFF2-40B4-BE49-F238E27FC236}">
                <a16:creationId xmlns:a16="http://schemas.microsoft.com/office/drawing/2014/main" id="{FAA05C86-96BB-93FE-8F06-472D40A2E3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3280" y="1878283"/>
            <a:ext cx="2617013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8EEA3C0-FB87-6464-61AF-32ABAF45A3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r="3158" b="64464"/>
          <a:stretch/>
        </p:blipFill>
        <p:spPr>
          <a:xfrm>
            <a:off x="36513" y="3281340"/>
            <a:ext cx="12192000" cy="3419293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0BDCC13-E4F1-C919-5B93-D2C4579181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/>
              <a:t>L</a:t>
            </a:r>
            <a:r>
              <a:rPr lang="fr-FR" sz="2400" b="0" cap="none">
                <a:solidFill>
                  <a:schemeClr val="tx1"/>
                </a:solidFill>
              </a:rPr>
              <a:t>e contrat d’alternance</a:t>
            </a:r>
          </a:p>
        </p:txBody>
      </p:sp>
      <p:pic>
        <p:nvPicPr>
          <p:cNvPr id="6" name="Graphique 5" descr="Ajouter avec un remplissage uni">
            <a:extLst>
              <a:ext uri="{FF2B5EF4-FFF2-40B4-BE49-F238E27FC236}">
                <a16:creationId xmlns:a16="http://schemas.microsoft.com/office/drawing/2014/main" id="{B088C3B9-ECE2-5000-2020-83BB6DD7C9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38800" y="2771495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6A9AE68-6944-ECD0-0DA4-C58187B327D0}"/>
              </a:ext>
            </a:extLst>
          </p:cNvPr>
          <p:cNvGrpSpPr/>
          <p:nvPr/>
        </p:nvGrpSpPr>
        <p:grpSpPr>
          <a:xfrm>
            <a:off x="325298" y="997456"/>
            <a:ext cx="5633146" cy="4888081"/>
            <a:chOff x="155474" y="1197761"/>
            <a:chExt cx="5633146" cy="4888081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BF55D5A4-89D6-CF61-4CE7-4D090E959860}"/>
                </a:ext>
              </a:extLst>
            </p:cNvPr>
            <p:cNvGrpSpPr/>
            <p:nvPr/>
          </p:nvGrpSpPr>
          <p:grpSpPr>
            <a:xfrm>
              <a:off x="1134246" y="2149256"/>
              <a:ext cx="3720005" cy="3936586"/>
              <a:chOff x="1134246" y="2149256"/>
              <a:chExt cx="3720005" cy="3936586"/>
            </a:xfrm>
          </p:grpSpPr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5C1D2C3A-B216-845C-C704-666BAA6B8F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65331" y="2157787"/>
                <a:ext cx="2788920" cy="392805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6F1724CF-0CDF-B0FC-0811-AA51B83F7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34246" y="2149256"/>
                <a:ext cx="2765451" cy="393658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D19BC34D-537B-5DD5-9C34-FF55DA813019}"/>
                  </a:ext>
                </a:extLst>
              </p:cNvPr>
              <p:cNvGrpSpPr/>
              <p:nvPr/>
            </p:nvGrpSpPr>
            <p:grpSpPr>
              <a:xfrm>
                <a:off x="1888621" y="2954695"/>
                <a:ext cx="2365695" cy="2334238"/>
                <a:chOff x="8619212" y="3425176"/>
                <a:chExt cx="2365695" cy="2334238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0C35F5C-F5FD-27E8-CAD8-400D6A7AEC63}"/>
                    </a:ext>
                  </a:extLst>
                </p:cNvPr>
                <p:cNvSpPr/>
                <p:nvPr/>
              </p:nvSpPr>
              <p:spPr>
                <a:xfrm>
                  <a:off x="8619212" y="3425176"/>
                  <a:ext cx="2365695" cy="2334238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" name="Ellipse 13">
                  <a:extLst>
                    <a:ext uri="{FF2B5EF4-FFF2-40B4-BE49-F238E27FC236}">
                      <a16:creationId xmlns:a16="http://schemas.microsoft.com/office/drawing/2014/main" id="{E80A97FB-A1A7-914B-2DC6-EE532C11018D}"/>
                    </a:ext>
                  </a:extLst>
                </p:cNvPr>
                <p:cNvSpPr/>
                <p:nvPr/>
              </p:nvSpPr>
              <p:spPr>
                <a:xfrm>
                  <a:off x="8717903" y="3512295"/>
                  <a:ext cx="2160000" cy="216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fr-FR" b="1"/>
                    <a:t>Signature par l’employeur et l’</a:t>
                  </a:r>
                  <a:r>
                    <a:rPr lang="fr-FR" b="1" err="1"/>
                    <a:t>alternant.e</a:t>
                  </a:r>
                  <a:r>
                    <a:rPr lang="fr-FR" b="1"/>
                    <a:t>*</a:t>
                  </a:r>
                </a:p>
              </p:txBody>
            </p:sp>
          </p:grpSp>
        </p:grp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120AF383-7CE0-21E4-0FEE-60564053C241}"/>
                </a:ext>
              </a:extLst>
            </p:cNvPr>
            <p:cNvSpPr txBox="1"/>
            <p:nvPr/>
          </p:nvSpPr>
          <p:spPr>
            <a:xfrm>
              <a:off x="155474" y="1197761"/>
              <a:ext cx="56331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>
                  <a:latin typeface="Leelawadee" panose="020B0502040204020203" pitchFamily="34" charset="-34"/>
                  <a:cs typeface="Leelawadee" panose="020B0502040204020203" pitchFamily="34" charset="-34"/>
                </a:rPr>
                <a:t>un véritable </a:t>
              </a:r>
              <a:br>
                <a:rPr lang="fr-FR" sz="2400">
                  <a:latin typeface="Leelawadee" panose="020B0502040204020203" pitchFamily="34" charset="-34"/>
                  <a:cs typeface="Leelawadee" panose="020B0502040204020203" pitchFamily="34" charset="-34"/>
                </a:rPr>
              </a:br>
              <a:r>
                <a:rPr lang="fr-FR" sz="2400">
                  <a:latin typeface="Leelawadee" panose="020B0502040204020203" pitchFamily="34" charset="-34"/>
                  <a:cs typeface="Leelawadee" panose="020B0502040204020203" pitchFamily="34" charset="-34"/>
                </a:rPr>
                <a:t>contrat de Travail</a:t>
              </a:r>
            </a:p>
            <a:p>
              <a:endParaRPr lang="fr-FR" sz="240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8276C3B-D384-5F00-7257-C4715B751287}"/>
              </a:ext>
            </a:extLst>
          </p:cNvPr>
          <p:cNvGrpSpPr/>
          <p:nvPr/>
        </p:nvGrpSpPr>
        <p:grpSpPr>
          <a:xfrm>
            <a:off x="6437238" y="941700"/>
            <a:ext cx="5149932" cy="3982495"/>
            <a:chOff x="7632644" y="1162783"/>
            <a:chExt cx="5149932" cy="3982495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55A1E95-6619-69F8-0CB0-FBED388FC21C}"/>
                </a:ext>
              </a:extLst>
            </p:cNvPr>
            <p:cNvSpPr txBox="1"/>
            <p:nvPr/>
          </p:nvSpPr>
          <p:spPr>
            <a:xfrm>
              <a:off x="7632644" y="1162783"/>
              <a:ext cx="51499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ctr">
                <a:defRPr sz="2400"/>
              </a:lvl1pPr>
            </a:lstStyle>
            <a:p>
              <a:r>
                <a:rPr lang="fr-FR">
                  <a:latin typeface="Leelawadee" panose="020B0502040204020203" pitchFamily="34" charset="-34"/>
                  <a:cs typeface="Leelawadee" panose="020B0502040204020203" pitchFamily="34" charset="-34"/>
                </a:rPr>
                <a:t>une convention</a:t>
              </a:r>
              <a:br>
                <a:rPr lang="fr-FR">
                  <a:latin typeface="Leelawadee" panose="020B0502040204020203" pitchFamily="34" charset="-34"/>
                  <a:cs typeface="Leelawadee" panose="020B0502040204020203" pitchFamily="34" charset="-34"/>
                </a:rPr>
              </a:br>
              <a:r>
                <a:rPr lang="fr-FR">
                  <a:latin typeface="Leelawadee" panose="020B0502040204020203" pitchFamily="34" charset="-34"/>
                  <a:cs typeface="Leelawadee" panose="020B0502040204020203" pitchFamily="34" charset="-34"/>
                </a:rPr>
                <a:t>de formation avec 3iS</a:t>
              </a:r>
            </a:p>
          </p:txBody>
        </p:sp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44644230-2D8F-95D4-ABD0-A3443B86F9DA}"/>
                </a:ext>
              </a:extLst>
            </p:cNvPr>
            <p:cNvGrpSpPr/>
            <p:nvPr/>
          </p:nvGrpSpPr>
          <p:grpSpPr>
            <a:xfrm>
              <a:off x="9372748" y="2811040"/>
              <a:ext cx="2365695" cy="2334238"/>
              <a:chOff x="9557773" y="3285786"/>
              <a:chExt cx="2365695" cy="233423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EFE711E-55B2-20E7-4AF5-09A2228E7285}"/>
                  </a:ext>
                </a:extLst>
              </p:cNvPr>
              <p:cNvSpPr/>
              <p:nvPr/>
            </p:nvSpPr>
            <p:spPr>
              <a:xfrm>
                <a:off x="9557773" y="3285786"/>
                <a:ext cx="2365695" cy="2334238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16104826-2A3F-905A-A531-4E3F6E77FCE3}"/>
                  </a:ext>
                </a:extLst>
              </p:cNvPr>
              <p:cNvSpPr/>
              <p:nvPr/>
            </p:nvSpPr>
            <p:spPr>
              <a:xfrm>
                <a:off x="9656464" y="3326442"/>
                <a:ext cx="2160000" cy="216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b="1"/>
                  <a:t>Signature par 3iS </a:t>
                </a:r>
              </a:p>
              <a:p>
                <a:pPr algn="ctr"/>
                <a:r>
                  <a:rPr lang="fr-FR" b="1"/>
                  <a:t>et l’entreprise</a:t>
                </a:r>
              </a:p>
            </p:txBody>
          </p:sp>
        </p:grp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7F2F36B6-BCE6-94B1-85B7-F2E7AA75814E}"/>
              </a:ext>
            </a:extLst>
          </p:cNvPr>
          <p:cNvSpPr txBox="1"/>
          <p:nvPr/>
        </p:nvSpPr>
        <p:spPr>
          <a:xfrm>
            <a:off x="245877" y="6216506"/>
            <a:ext cx="8907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latin typeface="Leelawadee" panose="020B0502040204020203" pitchFamily="34" charset="-34"/>
                <a:cs typeface="Leelawadee" panose="020B0502040204020203" pitchFamily="34" charset="-34"/>
              </a:rPr>
              <a:t>* Alternance englobe : Contrat d’apprentissage et Contrat de professionnalisation</a:t>
            </a:r>
          </a:p>
        </p:txBody>
      </p:sp>
      <p:sp>
        <p:nvSpPr>
          <p:cNvPr id="15" name="Espace réservé du numéro de diapositive 10">
            <a:extLst>
              <a:ext uri="{FF2B5EF4-FFF2-40B4-BE49-F238E27FC236}">
                <a16:creationId xmlns:a16="http://schemas.microsoft.com/office/drawing/2014/main" id="{ECBC26B3-E726-0250-AAC4-61812C5EBE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887" y="6345763"/>
            <a:ext cx="1401713" cy="365125"/>
          </a:xfrm>
        </p:spPr>
        <p:txBody>
          <a:bodyPr/>
          <a:lstStyle/>
          <a:p>
            <a:pPr algn="ctr"/>
            <a:fld id="{942873AD-9B4D-4665-B817-671E5C620CB6}" type="slidenum">
              <a:rPr lang="fr-FR" smtClean="0"/>
              <a:pPr algn="ctr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4772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46B22F6-F713-9FF5-191D-30281EA96C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r="3158" b="64464"/>
          <a:stretch/>
        </p:blipFill>
        <p:spPr>
          <a:xfrm>
            <a:off x="1" y="3438707"/>
            <a:ext cx="12192000" cy="341929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2568240-6E1D-9DF5-B539-FD45AE2D5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33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3600" cap="none"/>
              <a:t>Deux contrats – Deux Statuts            </a:t>
            </a:r>
            <a:br>
              <a:rPr lang="fr-FR" sz="3600" cap="none"/>
            </a:br>
            <a:r>
              <a:rPr lang="fr-FR" sz="3600" cap="none">
                <a:solidFill>
                  <a:schemeClr val="accent2"/>
                </a:solidFill>
              </a:rPr>
              <a:t>un même mode de formation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81B56B-06FA-32ED-5A0F-2DAE38F0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88173"/>
            <a:ext cx="5257800" cy="243630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fr-FR" sz="2400">
                <a:latin typeface="Leelawadee"/>
                <a:cs typeface="Leelawadee"/>
              </a:rPr>
              <a:t>Contrat d’apprentissage</a:t>
            </a:r>
          </a:p>
          <a:p>
            <a:pPr marL="0" indent="0" algn="ctr">
              <a:buNone/>
            </a:pPr>
            <a:r>
              <a:rPr lang="fr-FR" sz="2400">
                <a:latin typeface="Leelawadee"/>
                <a:cs typeface="Leelawadee"/>
              </a:rPr>
              <a:t> est un salarié avec un </a:t>
            </a:r>
            <a:br>
              <a:rPr lang="fr-FR" sz="2400">
                <a:latin typeface="Leelawadee"/>
                <a:cs typeface="Leelawadee"/>
              </a:rPr>
            </a:br>
            <a:r>
              <a:rPr lang="fr-FR" sz="2400">
                <a:latin typeface="Leelawadee"/>
                <a:cs typeface="Leelawadee"/>
              </a:rPr>
              <a:t>statut d’étudiant</a:t>
            </a:r>
          </a:p>
          <a:p>
            <a:pPr marL="0" indent="0" algn="ctr">
              <a:buNone/>
            </a:pPr>
            <a:r>
              <a:rPr lang="fr-FR" sz="2400">
                <a:latin typeface="Leelawadee"/>
                <a:cs typeface="Leelawadee"/>
              </a:rPr>
              <a:t>= </a:t>
            </a:r>
          </a:p>
          <a:p>
            <a:pPr marL="0" indent="0" algn="ctr">
              <a:buNone/>
            </a:pPr>
            <a:r>
              <a:rPr lang="fr-FR" sz="2400" b="1" err="1">
                <a:latin typeface="Leelawadee"/>
                <a:cs typeface="Leelawadee"/>
              </a:rPr>
              <a:t>Apprenti.e</a:t>
            </a:r>
            <a:endParaRPr lang="fr-FR" sz="2400" b="1">
              <a:latin typeface="Leelawadee"/>
              <a:cs typeface="Leelawadee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86D0287-F84D-5037-6D9B-84B2E0FD3E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600"/>
              <a:t>L</a:t>
            </a:r>
            <a:r>
              <a:rPr lang="fr-FR" sz="2600" b="0" cap="none">
                <a:solidFill>
                  <a:schemeClr val="tx1"/>
                </a:solidFill>
              </a:rPr>
              <a:t>e contrat d’alternance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473DC5B8-4E42-0C33-3206-F744D0891797}"/>
              </a:ext>
            </a:extLst>
          </p:cNvPr>
          <p:cNvSpPr txBox="1">
            <a:spLocks/>
          </p:cNvSpPr>
          <p:nvPr/>
        </p:nvSpPr>
        <p:spPr>
          <a:xfrm>
            <a:off x="6096000" y="2888173"/>
            <a:ext cx="5257800" cy="24363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>
                <a:latin typeface="Leelawadee"/>
                <a:cs typeface="Leelawadee"/>
              </a:rPr>
              <a:t>Contrat de professionnalisation </a:t>
            </a:r>
          </a:p>
          <a:p>
            <a:pPr marL="0" indent="0" algn="ctr">
              <a:buNone/>
            </a:pPr>
            <a:r>
              <a:rPr lang="fr-FR" sz="2400">
                <a:latin typeface="Leelawadee"/>
                <a:cs typeface="Leelawadee"/>
              </a:rPr>
              <a:t>est un salarié avec un statut de salarié de la formation continue</a:t>
            </a:r>
          </a:p>
          <a:p>
            <a:pPr marL="0" indent="0" algn="ctr">
              <a:buNone/>
            </a:pPr>
            <a:r>
              <a:rPr lang="fr-FR" sz="2400">
                <a:latin typeface="Leelawadee"/>
                <a:cs typeface="Leelawadee"/>
              </a:rPr>
              <a:t>= </a:t>
            </a:r>
          </a:p>
          <a:p>
            <a:pPr marL="0" indent="0" algn="ctr">
              <a:buNone/>
            </a:pPr>
            <a:r>
              <a:rPr lang="fr-FR" sz="2400" b="1">
                <a:latin typeface="Leelawadee"/>
                <a:cs typeface="Leelawadee"/>
              </a:rPr>
              <a:t>Stagiaire de la</a:t>
            </a:r>
            <a:br>
              <a:rPr lang="fr-FR" sz="2400" b="1">
                <a:latin typeface="Leelawadee"/>
                <a:cs typeface="Leelawadee"/>
              </a:rPr>
            </a:br>
            <a:r>
              <a:rPr lang="fr-FR" sz="2400" b="1">
                <a:latin typeface="Leelawadee"/>
                <a:cs typeface="Leelawadee"/>
              </a:rPr>
              <a:t> formation continue</a:t>
            </a:r>
            <a:endParaRPr lang="fr-FR" sz="2400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A313E0-361E-5485-CBE0-D337C3234E98}"/>
              </a:ext>
            </a:extLst>
          </p:cNvPr>
          <p:cNvSpPr/>
          <p:nvPr/>
        </p:nvSpPr>
        <p:spPr>
          <a:xfrm>
            <a:off x="838200" y="5324474"/>
            <a:ext cx="10515600" cy="7825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>
                <a:latin typeface="Leelawadee" panose="020B0502040204020203" pitchFamily="34" charset="-34"/>
                <a:cs typeface="Leelawadee" panose="020B0502040204020203" pitchFamily="34" charset="-34"/>
              </a:rPr>
              <a:t>L’alternance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A855655-3720-DE2B-E268-857894BCF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887" y="6345763"/>
            <a:ext cx="1401713" cy="365125"/>
          </a:xfrm>
        </p:spPr>
        <p:txBody>
          <a:bodyPr/>
          <a:lstStyle/>
          <a:p>
            <a:pPr algn="ctr"/>
            <a:fld id="{942873AD-9B4D-4665-B817-671E5C620CB6}" type="slidenum">
              <a:rPr lang="fr-FR" smtClean="0"/>
              <a:pPr algn="ctr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3405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81639A7C-9105-0C92-805E-A8843821A2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r="3158" b="64464"/>
          <a:stretch/>
        </p:blipFill>
        <p:spPr>
          <a:xfrm>
            <a:off x="1" y="3438707"/>
            <a:ext cx="12192000" cy="3419293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DE96A8F-24EA-5381-D94E-4FC7D1832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/>
              <a:t>Devoirs de l’</a:t>
            </a:r>
            <a:r>
              <a:rPr lang="fr-FR" sz="2400" err="1"/>
              <a:t>Alternant.e</a:t>
            </a:r>
            <a:endParaRPr lang="fr-FR" sz="240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B230FB8-C599-48E3-5A61-54E7A812F33E}"/>
              </a:ext>
            </a:extLst>
          </p:cNvPr>
          <p:cNvGrpSpPr/>
          <p:nvPr/>
        </p:nvGrpSpPr>
        <p:grpSpPr>
          <a:xfrm>
            <a:off x="1314279" y="2452931"/>
            <a:ext cx="4291273" cy="3041632"/>
            <a:chOff x="876300" y="2458244"/>
            <a:chExt cx="4881116" cy="3713956"/>
          </a:xfrm>
        </p:grpSpPr>
        <p:pic>
          <p:nvPicPr>
            <p:cNvPr id="8" name="Espace réservé du contenu 24" descr="Une image contenant extérieur, personne, lumière, nuit&#10;&#10;Description générée automatiquement">
              <a:extLst>
                <a:ext uri="{FF2B5EF4-FFF2-40B4-BE49-F238E27FC236}">
                  <a16:creationId xmlns:a16="http://schemas.microsoft.com/office/drawing/2014/main" id="{C1A59B77-8C6B-D03E-CC14-EB9048386F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0" r="3292"/>
            <a:stretch/>
          </p:blipFill>
          <p:spPr>
            <a:xfrm>
              <a:off x="876300" y="2458244"/>
              <a:ext cx="4881116" cy="3713956"/>
            </a:xfrm>
            <a:prstGeom prst="rect">
              <a:avLst/>
            </a:prstGeom>
          </p:spPr>
        </p:pic>
        <p:sp>
          <p:nvSpPr>
            <p:cNvPr id="9" name="Espace réservé du texte 3">
              <a:extLst>
                <a:ext uri="{FF2B5EF4-FFF2-40B4-BE49-F238E27FC236}">
                  <a16:creationId xmlns:a16="http://schemas.microsoft.com/office/drawing/2014/main" id="{3B207A9E-38B7-2D2B-B04E-2E34B998D965}"/>
                </a:ext>
              </a:extLst>
            </p:cNvPr>
            <p:cNvSpPr txBox="1">
              <a:spLocks/>
            </p:cNvSpPr>
            <p:nvPr/>
          </p:nvSpPr>
          <p:spPr>
            <a:xfrm>
              <a:off x="944075" y="2494821"/>
              <a:ext cx="4813341" cy="45720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3200" err="1">
                  <a:solidFill>
                    <a:schemeClr val="bg1"/>
                  </a:solidFill>
                </a:rPr>
                <a:t>Étudiant.e</a:t>
              </a:r>
              <a:endParaRPr lang="fr-FR" sz="320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0C1B727-B217-4D0E-D370-09073463B6BF}"/>
              </a:ext>
            </a:extLst>
          </p:cNvPr>
          <p:cNvGrpSpPr/>
          <p:nvPr/>
        </p:nvGrpSpPr>
        <p:grpSpPr>
          <a:xfrm>
            <a:off x="6611896" y="2452931"/>
            <a:ext cx="4029117" cy="3041632"/>
            <a:chOff x="6235700" y="2494821"/>
            <a:chExt cx="4411856" cy="3702779"/>
          </a:xfrm>
        </p:grpSpPr>
        <p:pic>
          <p:nvPicPr>
            <p:cNvPr id="11" name="Image 10" descr="Une image contenant texte, personne, intérieur, ordinateur&#10;&#10;Description générée automatiquement">
              <a:extLst>
                <a:ext uri="{FF2B5EF4-FFF2-40B4-BE49-F238E27FC236}">
                  <a16:creationId xmlns:a16="http://schemas.microsoft.com/office/drawing/2014/main" id="{2E491740-2AB9-A64A-1B95-598F0F2E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702"/>
            <a:stretch/>
          </p:blipFill>
          <p:spPr>
            <a:xfrm>
              <a:off x="6235700" y="3993566"/>
              <a:ext cx="4411856" cy="2204034"/>
            </a:xfrm>
            <a:prstGeom prst="rect">
              <a:avLst/>
            </a:prstGeom>
          </p:spPr>
        </p:pic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B1852552-B0FB-29F6-0809-7E46BD738709}"/>
                </a:ext>
              </a:extLst>
            </p:cNvPr>
            <p:cNvGrpSpPr/>
            <p:nvPr/>
          </p:nvGrpSpPr>
          <p:grpSpPr>
            <a:xfrm>
              <a:off x="6235700" y="2494821"/>
              <a:ext cx="4411856" cy="1619979"/>
              <a:chOff x="6235700" y="2494821"/>
              <a:chExt cx="4411856" cy="1619979"/>
            </a:xfrm>
          </p:grpSpPr>
          <p:pic>
            <p:nvPicPr>
              <p:cNvPr id="13" name="Espace réservé du contenu 9" descr="Une image contenant personne, intérieur, homme, foule&#10;&#10;Description générée automatiquement">
                <a:extLst>
                  <a:ext uri="{FF2B5EF4-FFF2-40B4-BE49-F238E27FC236}">
                    <a16:creationId xmlns:a16="http://schemas.microsoft.com/office/drawing/2014/main" id="{A3A07AFB-2A25-0F02-7619-48D79856E7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87" b="26813"/>
              <a:stretch/>
            </p:blipFill>
            <p:spPr>
              <a:xfrm>
                <a:off x="6235700" y="2494821"/>
                <a:ext cx="4411856" cy="1619979"/>
              </a:xfrm>
              <a:prstGeom prst="rect">
                <a:avLst/>
              </a:prstGeom>
            </p:spPr>
          </p:pic>
          <p:sp>
            <p:nvSpPr>
              <p:cNvPr id="14" name="Espace réservé du texte 5">
                <a:extLst>
                  <a:ext uri="{FF2B5EF4-FFF2-40B4-BE49-F238E27FC236}">
                    <a16:creationId xmlns:a16="http://schemas.microsoft.com/office/drawing/2014/main" id="{8EE805BB-BFF0-0B1A-7AAC-E7D9747B1A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01317" y="2494821"/>
                <a:ext cx="4346239" cy="4572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fr-FR"/>
                </a:defPPr>
                <a:lvl1pPr marL="0" algn="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3200" err="1">
                    <a:solidFill>
                      <a:schemeClr val="bg1"/>
                    </a:solidFill>
                  </a:rPr>
                  <a:t>Salarié.e</a:t>
                </a:r>
                <a:endParaRPr lang="fr-FR" sz="3200">
                  <a:solidFill>
                    <a:schemeClr val="bg1"/>
                  </a:solidFill>
                </a:endParaRPr>
              </a:p>
            </p:txBody>
          </p:sp>
        </p:grpSp>
      </p:grp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B94A8020-AF39-D9FF-1C2E-FF308741068B}"/>
              </a:ext>
            </a:extLst>
          </p:cNvPr>
          <p:cNvCxnSpPr>
            <a:cxnSpLocks/>
          </p:cNvCxnSpPr>
          <p:nvPr/>
        </p:nvCxnSpPr>
        <p:spPr>
          <a:xfrm>
            <a:off x="6099199" y="2499353"/>
            <a:ext cx="0" cy="2948788"/>
          </a:xfrm>
          <a:prstGeom prst="line">
            <a:avLst/>
          </a:prstGeom>
          <a:ln w="9525">
            <a:solidFill>
              <a:srgbClr val="FF993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itre 1">
            <a:extLst>
              <a:ext uri="{FF2B5EF4-FFF2-40B4-BE49-F238E27FC236}">
                <a16:creationId xmlns:a16="http://schemas.microsoft.com/office/drawing/2014/main" id="{DC08FE89-8AC2-FEB4-7CE0-EE9C46E05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726567"/>
            <a:ext cx="10303428" cy="1325563"/>
          </a:xfrm>
        </p:spPr>
        <p:txBody>
          <a:bodyPr>
            <a:normAutofit/>
          </a:bodyPr>
          <a:lstStyle/>
          <a:p>
            <a:pPr algn="ctr"/>
            <a:r>
              <a:rPr lang="fr-FR" sz="3600" cap="none"/>
              <a:t> </a:t>
            </a:r>
            <a:r>
              <a:rPr lang="fr-FR" sz="3600" cap="none">
                <a:cs typeface="Leelawadee" panose="020B0502040204020203" pitchFamily="34" charset="-34"/>
              </a:rPr>
              <a:t>Changement de Statut</a:t>
            </a:r>
            <a:br>
              <a:rPr lang="fr-FR" sz="3600" cap="none">
                <a:cs typeface="Leelawadee" panose="020B0502040204020203" pitchFamily="34" charset="-34"/>
              </a:rPr>
            </a:br>
            <a:r>
              <a:rPr lang="fr-FR" sz="3600" cap="none">
                <a:solidFill>
                  <a:schemeClr val="accent2"/>
                </a:solidFill>
                <a:cs typeface="Leelawadee" panose="020B0502040204020203" pitchFamily="34" charset="-34"/>
              </a:rPr>
              <a:t>=</a:t>
            </a:r>
            <a:r>
              <a:rPr lang="fr-FR" sz="3600" cap="none">
                <a:cs typeface="Leelawadee" panose="020B0502040204020203" pitchFamily="34" charset="-34"/>
              </a:rPr>
              <a:t> </a:t>
            </a:r>
            <a:r>
              <a:rPr lang="fr-FR" sz="3600" cap="none">
                <a:solidFill>
                  <a:schemeClr val="accent2"/>
                </a:solidFill>
                <a:cs typeface="Leelawadee" panose="020B0502040204020203" pitchFamily="34" charset="-34"/>
              </a:rPr>
              <a:t>Changement de Posture</a:t>
            </a:r>
            <a:endParaRPr lang="fr-FR" sz="3600" b="0" cap="none">
              <a:solidFill>
                <a:schemeClr val="accent2"/>
              </a:solidFill>
              <a:cs typeface="Leelawadee" panose="020B0502040204020203" pitchFamily="34" charset="-34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E40C3D1-2E00-5818-92A6-35C3B2ED3322}"/>
              </a:ext>
            </a:extLst>
          </p:cNvPr>
          <p:cNvSpPr txBox="1"/>
          <p:nvPr/>
        </p:nvSpPr>
        <p:spPr>
          <a:xfrm>
            <a:off x="1533385" y="5788040"/>
            <a:ext cx="889481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1800" b="1" cap="none">
                <a:latin typeface="Leelawadee"/>
                <a:cs typeface="Leelawadee"/>
              </a:rPr>
              <a:t>Vous représentez </a:t>
            </a:r>
            <a:r>
              <a:rPr lang="fr-FR" sz="1800" b="0" cap="none">
                <a:latin typeface="Leelawadee"/>
                <a:cs typeface="Leelawadee"/>
              </a:rPr>
              <a:t>votre entreprise même au sein du centre de formation</a:t>
            </a:r>
            <a:endParaRPr lang="en-US"/>
          </a:p>
          <a:p>
            <a:pPr algn="ctr"/>
            <a:r>
              <a:rPr lang="fr-FR" b="1">
                <a:solidFill>
                  <a:schemeClr val="accent2"/>
                </a:solidFill>
                <a:latin typeface="Leelawadee"/>
                <a:cs typeface="Leelawadee"/>
              </a:rPr>
              <a:t>ET</a:t>
            </a:r>
            <a:r>
              <a:rPr lang="fr-FR">
                <a:latin typeface="Leelawadee"/>
                <a:cs typeface="Leelawadee"/>
              </a:rPr>
              <a:t> vous représentez votre centre de formation au sein de votre entreprise 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2D1728-6C21-44D0-B6C4-DD2227CD79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2873AD-9B4D-4665-B817-671E5C620CB6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1407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EED27E9-2D26-0AD1-301A-13E3559305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r="3158" b="64464"/>
          <a:stretch/>
        </p:blipFill>
        <p:spPr>
          <a:xfrm>
            <a:off x="-2717" y="3179934"/>
            <a:ext cx="12192000" cy="341929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2138430-1FED-C850-E184-A71FB27D0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91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3600" cap="none">
                <a:latin typeface="Leelawadee" panose="020B0502040204020203" pitchFamily="34" charset="-34"/>
                <a:cs typeface="Leelawadee" panose="020B0502040204020203" pitchFamily="34" charset="-34"/>
              </a:rPr>
              <a:t>Vos devoirs en tant que </a:t>
            </a:r>
            <a:r>
              <a:rPr lang="fr-FR" sz="3600" cap="none" err="1">
                <a:latin typeface="Leelawadee" panose="020B0502040204020203" pitchFamily="34" charset="-34"/>
                <a:cs typeface="Leelawadee" panose="020B0502040204020203" pitchFamily="34" charset="-34"/>
              </a:rPr>
              <a:t>salarié.e</a:t>
            </a:r>
            <a:br>
              <a:rPr lang="fr-FR" sz="3600" cap="none">
                <a:solidFill>
                  <a:schemeClr val="accent2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fr-FR" sz="3600" cap="none">
                <a:solidFill>
                  <a:schemeClr val="accent2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en centre de formation </a:t>
            </a:r>
            <a:r>
              <a:rPr lang="fr-FR" sz="3600" cap="none">
                <a:latin typeface="Leelawadee" panose="020B0502040204020203" pitchFamily="34" charset="-34"/>
                <a:cs typeface="Leelawadee" panose="020B0502040204020203" pitchFamily="34" charset="-34"/>
              </a:rPr>
              <a:t>et</a:t>
            </a:r>
            <a:r>
              <a:rPr lang="fr-FR" sz="3600" cap="none">
                <a:solidFill>
                  <a:schemeClr val="accent2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en entreprise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075125C-4B61-4CAD-EB64-6FBAAC490D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600"/>
              <a:t>Devoirs de l’</a:t>
            </a:r>
            <a:r>
              <a:rPr lang="fr-FR" sz="2600" err="1"/>
              <a:t>Alternant.e</a:t>
            </a:r>
            <a:endParaRPr lang="fr-FR" sz="2600"/>
          </a:p>
        </p:txBody>
      </p:sp>
      <p:graphicFrame>
        <p:nvGraphicFramePr>
          <p:cNvPr id="6" name="Espace réservé du contenu 2">
            <a:extLst>
              <a:ext uri="{FF2B5EF4-FFF2-40B4-BE49-F238E27FC236}">
                <a16:creationId xmlns:a16="http://schemas.microsoft.com/office/drawing/2014/main" id="{A9FF273B-ED72-59D9-147A-B640DD7E4A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8552362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436F982-E716-1639-C3E2-CAB1A76377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2873AD-9B4D-4665-B817-671E5C620CB6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2216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85F6BB43-180B-7F25-3EF2-18DA100134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7836768"/>
              </p:ext>
            </p:extLst>
          </p:nvPr>
        </p:nvGraphicFramePr>
        <p:xfrm>
          <a:off x="828964" y="573658"/>
          <a:ext cx="10832184" cy="5405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09F927F0-0562-E1A2-B7C3-CC801775AE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600"/>
              <a:t>Qu’est-ce qu’avoir une attitude professionnelle ?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528BF1-8DB9-BFE9-F9F9-720EA99295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212" y="6307033"/>
            <a:ext cx="2743200" cy="365125"/>
          </a:xfrm>
        </p:spPr>
        <p:txBody>
          <a:bodyPr/>
          <a:lstStyle/>
          <a:p>
            <a:fld id="{942873AD-9B4D-4665-B817-671E5C620CB6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11" name="Graphique 10" descr="Héros contour">
            <a:extLst>
              <a:ext uri="{FF2B5EF4-FFF2-40B4-BE49-F238E27FC236}">
                <a16:creationId xmlns:a16="http://schemas.microsoft.com/office/drawing/2014/main" id="{A0B4EA50-D4ED-CB3F-D3D0-A8A6D2D3B5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8126" y="4849658"/>
            <a:ext cx="648000" cy="648000"/>
          </a:xfrm>
          <a:prstGeom prst="rect">
            <a:avLst/>
          </a:prstGeom>
        </p:spPr>
      </p:pic>
      <p:pic>
        <p:nvPicPr>
          <p:cNvPr id="12" name="Graphique 11" descr="Vivats contour">
            <a:extLst>
              <a:ext uri="{FF2B5EF4-FFF2-40B4-BE49-F238E27FC236}">
                <a16:creationId xmlns:a16="http://schemas.microsoft.com/office/drawing/2014/main" id="{0FDB28C7-C8A6-661A-5533-7FCCD6C28B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70354" y="2361924"/>
            <a:ext cx="648000" cy="648000"/>
          </a:xfrm>
          <a:prstGeom prst="rect">
            <a:avLst/>
          </a:prstGeom>
        </p:spPr>
      </p:pic>
      <p:pic>
        <p:nvPicPr>
          <p:cNvPr id="13" name="Graphique 12" descr="Tête avec engrenages contour">
            <a:extLst>
              <a:ext uri="{FF2B5EF4-FFF2-40B4-BE49-F238E27FC236}">
                <a16:creationId xmlns:a16="http://schemas.microsoft.com/office/drawing/2014/main" id="{18F52606-99C6-91E5-509C-AE9894E1A1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72998" y="3600812"/>
            <a:ext cx="648000" cy="648000"/>
          </a:xfrm>
          <a:prstGeom prst="rect">
            <a:avLst/>
          </a:prstGeom>
        </p:spPr>
      </p:pic>
      <p:pic>
        <p:nvPicPr>
          <p:cNvPr id="22" name="Graphic 22" descr="Suivre contour">
            <a:extLst>
              <a:ext uri="{FF2B5EF4-FFF2-40B4-BE49-F238E27FC236}">
                <a16:creationId xmlns:a16="http://schemas.microsoft.com/office/drawing/2014/main" id="{4074832E-FE81-C7C3-9902-B21FA89F92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36173" y="1130091"/>
            <a:ext cx="620617" cy="611437"/>
          </a:xfrm>
          <a:prstGeom prst="rect">
            <a:avLst/>
          </a:prstGeom>
        </p:spPr>
      </p:pic>
      <p:sp>
        <p:nvSpPr>
          <p:cNvPr id="2" name="Espace réservé du numéro de diapositive 10">
            <a:extLst>
              <a:ext uri="{FF2B5EF4-FFF2-40B4-BE49-F238E27FC236}">
                <a16:creationId xmlns:a16="http://schemas.microsoft.com/office/drawing/2014/main" id="{D902F58C-5A86-F40A-72DC-286CD5FC765C}"/>
              </a:ext>
            </a:extLst>
          </p:cNvPr>
          <p:cNvSpPr txBox="1">
            <a:spLocks/>
          </p:cNvSpPr>
          <p:nvPr/>
        </p:nvSpPr>
        <p:spPr>
          <a:xfrm>
            <a:off x="10520218" y="6345763"/>
            <a:ext cx="1392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42873AD-9B4D-4665-B817-671E5C620CB6}" type="slidenum">
              <a:rPr lang="fr-FR" smtClean="0"/>
              <a:pPr algn="ctr"/>
              <a:t>9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0FC5D90-43B6-B750-8EC8-E8F088E9A33C}"/>
              </a:ext>
            </a:extLst>
          </p:cNvPr>
          <p:cNvSpPr txBox="1"/>
          <p:nvPr/>
        </p:nvSpPr>
        <p:spPr>
          <a:xfrm>
            <a:off x="234375" y="6109199"/>
            <a:ext cx="11369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L’attitude professionnelle </a:t>
            </a:r>
            <a:r>
              <a:rPr lang="fr-FR" dirty="0"/>
              <a:t>est évaluée à sur le livret d’alternance dans Studea. </a:t>
            </a:r>
          </a:p>
        </p:txBody>
      </p:sp>
    </p:spTree>
    <p:extLst>
      <p:ext uri="{BB962C8B-B14F-4D97-AF65-F5344CB8AC3E}">
        <p14:creationId xmlns:p14="http://schemas.microsoft.com/office/powerpoint/2010/main" val="242086248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e4ffe85-993e-4a97-87d1-4a7e7a30bad1">
      <Terms xmlns="http://schemas.microsoft.com/office/infopath/2007/PartnerControls"/>
    </lcf76f155ced4ddcb4097134ff3c332f>
    <TaxCatchAll xmlns="b9237877-39bb-47a9-a18c-1cf4b34f597f" xsi:nil="true"/>
    <Fili_x00e8_re xmlns="5e4ffe85-993e-4a97-87d1-4a7e7a30bad1" xsi:nil="true"/>
    <Avancement xmlns="5e4ffe85-993e-4a97-87d1-4a7e7a30bad1" xsi:nil="true"/>
    <Campus xmlns="5e4ffe85-993e-4a97-87d1-4a7e7a30bad1" xsi:nil="true"/>
    <Commentaire xmlns="5e4ffe85-993e-4a97-87d1-4a7e7a30bad1" xsi:nil="true"/>
    <Montantcontrat xmlns="5e4ffe85-993e-4a97-87d1-4a7e7a30bad1">0</Montantcontrat>
    <TaxKeywordTaxHTField xmlns="b9237877-39bb-47a9-a18c-1cf4b34f597f">
      <Terms xmlns="http://schemas.microsoft.com/office/infopath/2007/PartnerControls"/>
    </TaxKeywordTaxHTFiel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F9C4F0A5983D4FB7EF141717B76F5D" ma:contentTypeVersion="37" ma:contentTypeDescription="Crée un document." ma:contentTypeScope="" ma:versionID="4f63e0ed4d751d50fabf7f912ae44d95">
  <xsd:schema xmlns:xsd="http://www.w3.org/2001/XMLSchema" xmlns:xs="http://www.w3.org/2001/XMLSchema" xmlns:p="http://schemas.microsoft.com/office/2006/metadata/properties" xmlns:ns1="http://schemas.microsoft.com/sharepoint/v3" xmlns:ns2="5e4ffe85-993e-4a97-87d1-4a7e7a30bad1" xmlns:ns3="b9237877-39bb-47a9-a18c-1cf4b34f597f" targetNamespace="http://schemas.microsoft.com/office/2006/metadata/properties" ma:root="true" ma:fieldsID="23965bee5d819ef99850ce10ba1f5782" ns1:_="" ns2:_="" ns3:_="">
    <xsd:import namespace="http://schemas.microsoft.com/sharepoint/v3"/>
    <xsd:import namespace="5e4ffe85-993e-4a97-87d1-4a7e7a30bad1"/>
    <xsd:import namespace="b9237877-39bb-47a9-a18c-1cf4b34f59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Fili_x00e8_re" minOccurs="0"/>
                <xsd:element ref="ns2:Avancement" minOccurs="0"/>
                <xsd:element ref="ns2:Montantcontrat" minOccurs="0"/>
                <xsd:element ref="ns2:Campus" minOccurs="0"/>
                <xsd:element ref="ns3:TaxKeywordTaxHTField" minOccurs="0"/>
                <xsd:element ref="ns1:_dlc_Exempt" minOccurs="0"/>
                <xsd:element ref="ns2:Commentair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29" nillable="true" ma:displayName="Exempt de la stratégie" ma:hidden="true" ma:internalName="_dlc_Exemp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4ffe85-993e-4a97-87d1-4a7e7a30ba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Balises d’images" ma:readOnly="false" ma:fieldId="{5cf76f15-5ced-4ddc-b409-7134ff3c332f}" ma:taxonomyMulti="true" ma:sspId="130bdbab-5ca4-49e9-8598-d81120587c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Fili_x00e8_re" ma:index="23" nillable="true" ma:displayName="Filière" ma:description="Suivre volume filière" ma:format="RadioButtons" ma:internalName="Fili_x00e8_re">
      <xsd:simpleType>
        <xsd:restriction base="dms:Choice">
          <xsd:enumeration value="Destis CAV"/>
          <xsd:enumeration value="Destis SON"/>
          <xsd:enumeration value="Titre MONTEUR"/>
          <xsd:enumeration value="TITRE RAV RAF"/>
          <xsd:enumeration value="Titre IMAGE"/>
          <xsd:enumeration value="Titre SON"/>
          <xsd:enumeration value="TITRE PROD 3A"/>
          <xsd:enumeration value="Titre PROD M1"/>
          <xsd:enumeration value="TEC CINE"/>
          <xsd:enumeration value="TEC SV"/>
          <xsd:enumeration value="RT 1 et 2"/>
          <xsd:enumeration value="RG"/>
          <xsd:enumeration value="TCCAD"/>
        </xsd:restriction>
      </xsd:simpleType>
    </xsd:element>
    <xsd:element name="Avancement" ma:index="24" nillable="true" ma:displayName="Type de contre partie" ma:description="Permet de définir le type de contrepartie" ma:format="Dropdown" ma:internalName="Avancement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solde TA"/>
                        <xsd:enumeration value="Prêt de salle ou matériel"/>
                        <xsd:enumeration value="Remise sur location Mat"/>
                        <xsd:enumeration value="Conseil de perf"/>
                        <xsd:enumeration value="Animation Master class"/>
                        <xsd:enumeration value="Prendre des stagiaires 1A ou 2A"/>
                        <xsd:enumeration value="Publication / Com"/>
                        <xsd:enumeration value="Présentation des métiers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Montantcontrat" ma:index="25" nillable="true" ma:displayName="Montant estimé" ma:decimals="0" ma:default="0" ma:format="Dropdown" ma:internalName="Montantcontrat" ma:percentage="FALSE">
      <xsd:simpleType>
        <xsd:restriction base="dms:Number"/>
      </xsd:simpleType>
    </xsd:element>
    <xsd:element name="Campus" ma:index="26" nillable="true" ma:displayName="Campus" ma:description="Campus à qui est rattaché le contrat" ma:format="Dropdown" ma:internalName="Campus">
      <xsd:simpleType>
        <xsd:restriction base="dms:Choice">
          <xsd:enumeration value="Paris"/>
          <xsd:enumeration value="Bordeaux"/>
          <xsd:enumeration value="Nantes"/>
          <xsd:enumeration value="Lyon"/>
        </xsd:restriction>
      </xsd:simpleType>
    </xsd:element>
    <xsd:element name="Commentaire" ma:index="30" nillable="true" ma:displayName="Entreprise" ma:description="Nome de l'entreprise" ma:format="RadioButtons" ma:internalName="Commentaire">
      <xsd:simpleType>
        <xsd:union memberTypes="dms:Text">
          <xsd:simpleType>
            <xsd:restriction base="dms:Choice">
              <xsd:enumeration value="Magnum"/>
              <xsd:enumeration value="France TV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237877-39bb-47a9-a18c-1cf4b34f597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111316a0-9666-42a2-98c5-a055c8969e83}" ma:internalName="TaxCatchAll" ma:showField="CatchAllData" ma:web="b9237877-39bb-47a9-a18c-1cf4b34f59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8" nillable="true" ma:taxonomy="true" ma:internalName="TaxKeywordTaxHTField" ma:taxonomyFieldName="TaxKeyword" ma:displayName="Mots clés d’entreprise" ma:fieldId="{23f27201-bee3-471e-b2e7-b64fd8b7ca38}" ma:taxonomyMulti="true" ma:sspId="130bdbab-5ca4-49e9-8598-d81120587ca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p:Policy xmlns:p="office.server.policy" id="" local="true">
  <p:Name>Document</p:Name>
  <p:Description/>
  <p:Statement/>
  <p:PolicyItems>
    <p:PolicyItem featureId="Microsoft.Office.RecordsManagement.PolicyFeatures.PolicyAudit" staticId="0x010100A6F9C4F0A5983D4FB7EF141717B76F5D|1665009279" UniqueId="74803f30-a8d9-4012-8cb9-3e8880b63f9b">
      <p:Name>Audit</p:Name>
      <p:Description>Audit des actions des utilisateurs sur les documents et les éléments de liste dans le journal d'audit.</p:Description>
      <p:CustomData>
        <Audit>
          <DeleteRestore/>
        </Audit>
      </p:CustomData>
    </p:PolicyItem>
  </p:PolicyItems>
</p:Policy>
</file>

<file path=customXml/item5.xml><?xml version="1.0" encoding="utf-8"?>
<?mso-contentType ?>
<PolicyDirtyBag xmlns="microsoft.office.server.policy.changes">
  <Microsoft.Office.RecordsManagement.PolicyFeatures.PolicyAudit op="Change"/>
</PolicyDirtyBag>
</file>

<file path=customXml/itemProps1.xml><?xml version="1.0" encoding="utf-8"?>
<ds:datastoreItem xmlns:ds="http://schemas.openxmlformats.org/officeDocument/2006/customXml" ds:itemID="{880460CD-BFF3-4FB1-952B-CA8947AC01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9940FF-EC12-4BB0-A2CE-844BF1C1704B}">
  <ds:schemaRefs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680a81e1-ea4e-4991-93c8-c4a2df75831c"/>
    <ds:schemaRef ds:uri="3f9b3a8d-cb28-4dbb-85cf-fab1fcfe1abf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A861F59-A3CF-4CF9-9467-6E41CCD977BA}"/>
</file>

<file path=customXml/itemProps4.xml><?xml version="1.0" encoding="utf-8"?>
<ds:datastoreItem xmlns:ds="http://schemas.openxmlformats.org/officeDocument/2006/customXml" ds:itemID="{E30A946E-6BF4-4E6C-B80C-B4FE00BF867A}"/>
</file>

<file path=customXml/itemProps5.xml><?xml version="1.0" encoding="utf-8"?>
<ds:datastoreItem xmlns:ds="http://schemas.openxmlformats.org/officeDocument/2006/customXml" ds:itemID="{7B744D0F-65CF-43C6-B161-08AB3E8F00A7}"/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3579</Words>
  <Application>Microsoft Office PowerPoint</Application>
  <PresentationFormat>Grand écran</PresentationFormat>
  <Paragraphs>451</Paragraphs>
  <Slides>35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7" baseType="lpstr">
      <vt:lpstr>Arial</vt:lpstr>
      <vt:lpstr>Arial,Sans-Serif</vt:lpstr>
      <vt:lpstr>Bahnschrift</vt:lpstr>
      <vt:lpstr>Calibri</vt:lpstr>
      <vt:lpstr>Calibri Light</vt:lpstr>
      <vt:lpstr>Courier New</vt:lpstr>
      <vt:lpstr>Gill Sans MT</vt:lpstr>
      <vt:lpstr>Leelawadee</vt:lpstr>
      <vt:lpstr>Times New Roman</vt:lpstr>
      <vt:lpstr>Webdings</vt:lpstr>
      <vt:lpstr>Wingdings 3</vt:lpstr>
      <vt:lpstr>Thème Office</vt:lpstr>
      <vt:lpstr>Droits et Devoirs  des Alternant.es</vt:lpstr>
      <vt:lpstr>L’alternance est une  modalité pédagogique de formation</vt:lpstr>
      <vt:lpstr>Présentation PowerPoint</vt:lpstr>
      <vt:lpstr>Présentation PowerPoint</vt:lpstr>
      <vt:lpstr>Présentation PowerPoint</vt:lpstr>
      <vt:lpstr>Deux contrats – Deux Statuts             un même mode de formation</vt:lpstr>
      <vt:lpstr> Changement de Statut = Changement de Posture</vt:lpstr>
      <vt:lpstr>Vos devoirs en tant que salarié.e en centre de formation et en entreprise</vt:lpstr>
      <vt:lpstr>Présentation PowerPoint</vt:lpstr>
      <vt:lpstr>Alternant.e, vous êtes des salarié.es comme les autres</vt:lpstr>
      <vt:lpstr>Présentation PowerPoint</vt:lpstr>
      <vt:lpstr>L’employeur s’engage à :</vt:lpstr>
      <vt:lpstr>Santé sécurité</vt:lpstr>
      <vt:lpstr>Le tuteur/Maitre d’apprentissage entreprise</vt:lpstr>
      <vt:lpstr>Le suivi de la période entreprise est une obligation réglementaire</vt:lpstr>
      <vt:lpstr>Se rendre sur STUDEA</vt:lpstr>
      <vt:lpstr>Présentation PowerPoint</vt:lpstr>
      <vt:lpstr>Présentation PowerPoint</vt:lpstr>
      <vt:lpstr>Signature du Règlement Intérieur Obligatoire  </vt:lpstr>
      <vt:lpstr>Validation des missions A renseigner lors de la première période en entreprise </vt:lpstr>
      <vt:lpstr>Rapport d’activité en entreprise par période</vt:lpstr>
      <vt:lpstr>Présentation PowerPoint</vt:lpstr>
      <vt:lpstr>Une visite entreprise</vt:lpstr>
      <vt:lpstr>Présentation PowerPoint</vt:lpstr>
      <vt:lpstr>Référence Handicap au sein de chaque Campus</vt:lpstr>
      <vt:lpstr>Depuis sa création, 3iS s’engage à</vt:lpstr>
      <vt:lpstr>Mobilité européenne et internationale  </vt:lpstr>
      <vt:lpstr>Aides Sociales et Culturelles Nationales  </vt:lpstr>
      <vt:lpstr>Présentation PowerPoint</vt:lpstr>
      <vt:lpstr>Présentation PowerPoint</vt:lpstr>
      <vt:lpstr>Présentation PowerPoint</vt:lpstr>
      <vt:lpstr>En cas de rupture de contrat d’alternance au-delà de  45 jours en entreprise  Art. L6222-18-2 / Art. L6332-14 </vt:lpstr>
      <vt:lpstr>Présentation PowerPoint</vt:lpstr>
      <vt:lpstr>Présentation PowerPoint</vt:lpstr>
      <vt:lpstr>Nous vous sollicitons pendant et après la formation</vt:lpstr>
    </vt:vector>
  </TitlesOfParts>
  <Company>3IS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Valentine GALLIER</dc:creator>
  <cp:lastModifiedBy>Jérôme THIRION</cp:lastModifiedBy>
  <cp:revision>4</cp:revision>
  <dcterms:created xsi:type="dcterms:W3CDTF">2022-07-25T15:44:12Z</dcterms:created>
  <dcterms:modified xsi:type="dcterms:W3CDTF">2025-08-29T14:04:59Z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0x010100A6F9C4F0A5983D4FB7EF141717B76F5D</vt:lpwstr>
  </property>
  <property fmtid="{D5CDD505-2E9C-101B-9397-08002B2CF9AE}" pid="3" name="MediaServiceImageTags">
    <vt:lpwstr/>
  </property>
</Properties>
</file>